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9" autoAdjust="0"/>
    <p:restoredTop sz="86344" autoAdjust="0"/>
  </p:normalViewPr>
  <p:slideViewPr>
    <p:cSldViewPr>
      <p:cViewPr varScale="1">
        <p:scale>
          <a:sx n="73" d="100"/>
          <a:sy n="73" d="100"/>
        </p:scale>
        <p:origin x="-17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42" y="-8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раз слайда 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Заметки 11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2542B-FDB3-4F78-9C5B-0068D31E6A28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55FC3-3703-4BB4-A48A-D485C7DA1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21A3F-9881-430B-9129-0043BDB117AC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40AD4-91F5-4D91-9B87-4393C98A7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E8F81-1E11-4842-8C78-63948EB47D4D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8611-E33A-491F-BB65-892EC5343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95BAE-04A4-44F3-BB44-84AEAF09EE6A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5F232-0E75-418A-B19B-471788E8D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20A62-5C2E-4993-AE84-E18A1496A996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15757-96B2-4626-AD87-2F5388405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48653-8838-4C6B-9D89-EAA10CA47A81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0DE43-A6C5-4638-BB12-A3EB01D20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C3E77-5573-45E0-8CC5-BA4B1526B203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6FCF3-833C-4849-BFD8-C5441DC9E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7E93E-55D7-4E6D-8761-D67356F9F271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3FD7C-AD82-4F08-8760-8D73A89E0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79503-4934-43F0-AB1A-5A288F70DD55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3DBEB-2B7A-442E-AB46-38D02458C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A89C0-ECDD-467B-B50E-5E4A68C5A993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125A6-305C-499B-A05E-8F2FC04BD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EDC66-7DDF-4AF7-AF87-95E34714DC71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6D556-E581-4FFE-8B2D-C0C6FB23D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59E47FE-47D3-49A1-80F7-D4473BDFC29B}" type="datetimeFigureOut">
              <a:rPr lang="ru-RU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9912C70-559E-415C-90C3-264749C53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49" r:id="rId2"/>
    <p:sldLayoutId id="2147483958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9" r:id="rId9"/>
    <p:sldLayoutId id="2147483955" r:id="rId10"/>
    <p:sldLayoutId id="21474839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0025" y="762000"/>
            <a:ext cx="1169988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773113"/>
            <a:ext cx="8229600" cy="13906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b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2400" b="1" dirty="0" smtClean="0">
                <a:solidFill>
                  <a:srgbClr val="292934"/>
                </a:solidFill>
              </a:rPr>
              <a:t>ОРЕНБУРГСКАЯ ТРАНСПОРТНАЯ ПРОКУРАТУРА  </a:t>
            </a:r>
            <a:br>
              <a:rPr lang="ru-RU" altLang="ru-RU" sz="2400" b="1" dirty="0" smtClean="0">
                <a:solidFill>
                  <a:srgbClr val="292934"/>
                </a:solidFill>
              </a:rPr>
            </a:br>
            <a:r>
              <a:rPr lang="ru-RU" altLang="ru-RU" sz="1800" dirty="0">
                <a:solidFill>
                  <a:schemeClr val="tx1"/>
                </a:solidFill>
              </a:rPr>
              <a:t>г. Оренбург, Проспект Парковый, д. </a:t>
            </a:r>
            <a:r>
              <a:rPr lang="ru-RU" altLang="ru-RU" sz="1800" dirty="0" smtClean="0">
                <a:solidFill>
                  <a:schemeClr val="tx1"/>
                </a:solidFill>
              </a:rPr>
              <a:t>6, тел</a:t>
            </a:r>
            <a:r>
              <a:rPr lang="ru-RU" altLang="ru-RU" sz="1800" dirty="0">
                <a:solidFill>
                  <a:schemeClr val="tx1"/>
                </a:solidFill>
              </a:rPr>
              <a:t>. </a:t>
            </a:r>
            <a:r>
              <a:rPr lang="ru-RU" altLang="ru-RU" sz="1800" dirty="0" smtClean="0">
                <a:solidFill>
                  <a:schemeClr val="tx1"/>
                </a:solidFill>
              </a:rPr>
              <a:t>301-320</a:t>
            </a:r>
            <a:br>
              <a:rPr lang="ru-RU" altLang="ru-RU" sz="1800" dirty="0" smtClean="0">
                <a:solidFill>
                  <a:schemeClr val="tx1"/>
                </a:solidFill>
              </a:rPr>
            </a:br>
            <a:r>
              <a:rPr lang="ru-RU" altLang="ru-RU" sz="2900" b="1" dirty="0" smtClean="0">
                <a:solidFill>
                  <a:schemeClr val="tx1"/>
                </a:solidFill>
              </a:rPr>
              <a:t>ПАМЯТКА</a:t>
            </a:r>
            <a:r>
              <a:rPr lang="ru-RU" altLang="ru-RU" sz="2200" b="1" dirty="0" smtClean="0">
                <a:solidFill>
                  <a:srgbClr val="FF0000"/>
                </a:solidFill>
              </a:rPr>
              <a:t/>
            </a:r>
            <a:br>
              <a:rPr lang="ru-RU" altLang="ru-RU" sz="2200" b="1" dirty="0" smtClean="0">
                <a:solidFill>
                  <a:srgbClr val="FF0000"/>
                </a:solidFill>
              </a:rPr>
            </a:br>
            <a:r>
              <a:rPr lang="ru-RU" altLang="ru-RU" sz="3200" b="1" dirty="0" smtClean="0">
                <a:solidFill>
                  <a:srgbClr val="FF0000"/>
                </a:solidFill>
              </a:rPr>
              <a:t>           </a:t>
            </a:r>
            <a:endParaRPr lang="ru-RU" altLang="ru-RU" sz="1200" b="1" dirty="0" smtClean="0">
              <a:solidFill>
                <a:schemeClr val="tx1"/>
              </a:solidFill>
            </a:endParaRPr>
          </a:p>
        </p:txBody>
      </p:sp>
      <p:sp>
        <p:nvSpPr>
          <p:cNvPr id="5124" name="Объект 10"/>
          <p:cNvSpPr>
            <a:spLocks noGrp="1"/>
          </p:cNvSpPr>
          <p:nvPr>
            <p:ph sz="half" idx="1"/>
          </p:nvPr>
        </p:nvSpPr>
        <p:spPr>
          <a:xfrm>
            <a:off x="22225" y="2565400"/>
            <a:ext cx="5629275" cy="238760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altLang="ru-RU" sz="1300" smtClean="0"/>
              <a:t>Согласно ст. 9 Федерального закона от 24.11.1995 № 181-ФЗ </a:t>
            </a:r>
            <a:br>
              <a:rPr lang="ru-RU" altLang="ru-RU" sz="1300" smtClean="0"/>
            </a:br>
            <a:r>
              <a:rPr lang="ru-RU" altLang="ru-RU" sz="1300" smtClean="0"/>
              <a:t>«О социальной защите инвалидов в Российской Федерации» реализация основных направлений реабилитации, абилитации инвалидов предусматривает использование инвалидами технических средств реабилитации, создание необходимых условий для беспрепятственного доступа инвалидов к объектам социальной, инженерной, транспортной инфраструктур и пользования средствами транспорта, связи и информации, а также обеспечение инвалидов и членов их семей информацией по вопросам реабилитации, абилитации инвалидов.</a:t>
            </a:r>
          </a:p>
        </p:txBody>
      </p:sp>
      <p:sp>
        <p:nvSpPr>
          <p:cNvPr id="5125" name="Объект 10"/>
          <p:cNvSpPr>
            <a:spLocks noGrp="1"/>
          </p:cNvSpPr>
          <p:nvPr>
            <p:ph sz="half" idx="2"/>
          </p:nvPr>
        </p:nvSpPr>
        <p:spPr>
          <a:xfrm>
            <a:off x="17463" y="4652963"/>
            <a:ext cx="9126537" cy="2205037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altLang="ru-RU" sz="1300" smtClean="0"/>
              <a:t>В соответствии со статьей 15 вышеуказанного документа федеральные органы государственной власти, органы государственной власти субъектов Российской Федерации, органы местного самоуправления (в сфере установленных полномочий), организации независимо от их организационно-правовых форм обеспечивают инвалидам (включая инвалидов, использующих кресла-коляски и собак-проводников):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altLang="ru-RU" sz="1300" smtClean="0"/>
              <a:t>1) условия для беспрепятственного доступа к объектам социальной, инженерной и транспортной инфраструктур (жилым, общественным и производственным зданиям, строениям и сооружениям, включая те, в которых расположены физкультурно-спортивные организации, организации культуры и другие организации), к местам отдыха и к предоставляемым в них услугам;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altLang="ru-RU" sz="1300" smtClean="0"/>
              <a:t>2) оказание работниками организаций, предоставляющих услуги населению, помощи инвалидам в преодолении барьеров, мешающих получению ими услуг наравне с другими лицами.</a:t>
            </a:r>
          </a:p>
        </p:txBody>
      </p:sp>
      <p:sp>
        <p:nvSpPr>
          <p:cNvPr id="5126" name="Прямоугольник 12"/>
          <p:cNvSpPr>
            <a:spLocks noChangeArrowheads="1"/>
          </p:cNvSpPr>
          <p:nvPr/>
        </p:nvSpPr>
        <p:spPr bwMode="auto">
          <a:xfrm>
            <a:off x="17463" y="1722438"/>
            <a:ext cx="8388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None/>
            </a:pPr>
            <a:r>
              <a:rPr lang="ru-RU" altLang="ru-RU" sz="1600" b="1"/>
              <a:t>ПРАВА ИНВАЛИДОВ НА ДОСТУП К ОБЪЕКТАМ СОЦИАЛЬНОЙ И ТРАНСПОРТНОЙ ИНФРАСТРУКТУРЫ</a:t>
            </a:r>
            <a:endParaRPr lang="ru-RU" altLang="ru-RU" sz="1600"/>
          </a:p>
        </p:txBody>
      </p:sp>
      <p:sp>
        <p:nvSpPr>
          <p:cNvPr id="5127" name="AutoShape 15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128" name="AutoShape 14"/>
          <p:cNvSpPr>
            <a:spLocks noChangeAspect="1" noChangeArrowheads="1"/>
          </p:cNvSpPr>
          <p:nvPr/>
        </p:nvSpPr>
        <p:spPr bwMode="auto">
          <a:xfrm>
            <a:off x="0" y="762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5129" name="Picture 13" descr="https://avatars.mds.yandex.net/i?id=5ddfd3e77a3a15452201d3e8e58edde3_l-5698344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014538"/>
            <a:ext cx="29940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https://media.1777.ru/images/images_processing/346/346613573546638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6147" name="AutoShape 8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6148" name="AutoShape 7"/>
          <p:cNvSpPr>
            <a:spLocks noChangeAspect="1" noChangeArrowheads="1"/>
          </p:cNvSpPr>
          <p:nvPr/>
        </p:nvSpPr>
        <p:spPr bwMode="auto">
          <a:xfrm>
            <a:off x="0" y="762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2700" y="927100"/>
            <a:ext cx="4659313" cy="373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ru-RU" altLang="ru-RU" sz="1400" dirty="0" smtClean="0">
                <a:latin typeface="+mn-lt"/>
                <a:cs typeface="Times New Roman" pitchFamily="18" charset="0"/>
              </a:rPr>
              <a:t>Согласно ст. 9 Конвенции о правах инвалидов от 13.12.2006 меры по выявлению и устранению препятствий и барьеров, мешающих доступности, должны распространяться на здания, дороги, транспорт и другие внутренние и внешние объекты, включая школы, жилые дома, медицинские учреждения и рабочие места. Возможность доступа инвалидов к объектам социальной инфраструктуры означает возможность инвалидов посещать жилые, общественные и производственные здания, строения и сооружения, а также спортивные сооружения, места отдыха, культурно-зрелищные и другие учреждения, </a:t>
            </a:r>
            <a:br>
              <a:rPr lang="ru-RU" altLang="ru-RU" sz="1400" dirty="0" smtClean="0">
                <a:latin typeface="+mn-lt"/>
                <a:cs typeface="Times New Roman" pitchFamily="18" charset="0"/>
              </a:rPr>
            </a:br>
            <a:r>
              <a:rPr lang="ru-RU" altLang="ru-RU" sz="1400" dirty="0" smtClean="0">
                <a:latin typeface="+mn-lt"/>
                <a:cs typeface="Times New Roman" pitchFamily="18" charset="0"/>
              </a:rPr>
              <a:t>а также возможность пользоваться железнодорожным, воздушным, водным, междугородным автомобильным транспортом и всеми видами городского </a:t>
            </a:r>
            <a:br>
              <a:rPr lang="ru-RU" altLang="ru-RU" sz="1400" dirty="0" smtClean="0">
                <a:latin typeface="+mn-lt"/>
                <a:cs typeface="Times New Roman" pitchFamily="18" charset="0"/>
              </a:rPr>
            </a:br>
            <a:r>
              <a:rPr lang="ru-RU" altLang="ru-RU" sz="1400" dirty="0" smtClean="0">
                <a:latin typeface="+mn-lt"/>
                <a:cs typeface="Times New Roman" pitchFamily="18" charset="0"/>
              </a:rPr>
              <a:t>и пригородного пассажирского транспорта.</a:t>
            </a:r>
          </a:p>
          <a:p>
            <a:pPr algn="just">
              <a:defRPr/>
            </a:pPr>
            <a:endParaRPr lang="ru-RU" altLang="ru-RU" sz="1300" dirty="0" smtClean="0">
              <a:latin typeface="+mn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672013" y="2813050"/>
            <a:ext cx="4471987" cy="3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1400">
                <a:latin typeface="Constantia" pitchFamily="18" charset="0"/>
              </a:rPr>
              <a:t>Обязанность обеспечить доступ инвалидов </a:t>
            </a:r>
            <a:br>
              <a:rPr lang="ru-RU" sz="1400">
                <a:latin typeface="Constantia" pitchFamily="18" charset="0"/>
              </a:rPr>
            </a:br>
            <a:r>
              <a:rPr lang="ru-RU" sz="1400">
                <a:latin typeface="Constantia" pitchFamily="18" charset="0"/>
              </a:rPr>
              <a:t>к объектам социальной, инженерной </a:t>
            </a:r>
            <a:br>
              <a:rPr lang="ru-RU" sz="1400">
                <a:latin typeface="Constantia" pitchFamily="18" charset="0"/>
              </a:rPr>
            </a:br>
            <a:r>
              <a:rPr lang="ru-RU" sz="1400">
                <a:latin typeface="Constantia" pitchFamily="18" charset="0"/>
              </a:rPr>
              <a:t>и транспортной инфраструктур также возложена на организации вне зависимости от форм собственности, в связи с чем здания магазинов, точек общепита, здания учреждений культуры, банки и иные общественные здания должны быть обеспечены пандусом, иным подъемным устройством либо иным образом обеспечивать доступ инвалидов и иных маломобильных групп населения к объекту. </a:t>
            </a:r>
          </a:p>
          <a:p>
            <a:pPr algn="just"/>
            <a:r>
              <a:rPr lang="ru-RU" sz="1400">
                <a:latin typeface="Constantia" pitchFamily="18" charset="0"/>
              </a:rPr>
              <a:t> </a:t>
            </a:r>
          </a:p>
          <a:p>
            <a:pPr algn="just"/>
            <a:r>
              <a:rPr lang="ru-RU" sz="1400">
                <a:latin typeface="Constantia" pitchFamily="18" charset="0"/>
              </a:rPr>
              <a:t>Отсутствие беспрепятственного доступа </a:t>
            </a:r>
            <a:br>
              <a:rPr lang="ru-RU" sz="1400">
                <a:latin typeface="Constantia" pitchFamily="18" charset="0"/>
              </a:rPr>
            </a:br>
            <a:r>
              <a:rPr lang="ru-RU" sz="1400">
                <a:latin typeface="Constantia" pitchFamily="18" charset="0"/>
              </a:rPr>
              <a:t>к указанным объектам нарушает права граждан </a:t>
            </a:r>
            <a:br>
              <a:rPr lang="ru-RU" sz="1400">
                <a:latin typeface="Constantia" pitchFamily="18" charset="0"/>
              </a:rPr>
            </a:br>
            <a:r>
              <a:rPr lang="ru-RU" sz="1400">
                <a:latin typeface="Constantia" pitchFamily="18" charset="0"/>
              </a:rPr>
              <a:t>с ограниченными возможностями здоровья </a:t>
            </a:r>
            <a:br>
              <a:rPr lang="ru-RU" sz="1400">
                <a:latin typeface="Constantia" pitchFamily="18" charset="0"/>
              </a:rPr>
            </a:br>
            <a:r>
              <a:rPr lang="ru-RU" sz="1400">
                <a:latin typeface="Constantia" pitchFamily="18" charset="0"/>
              </a:rPr>
              <a:t>на свободу передвижения, гарантируемую Конституцией Российской Федерации, а также </a:t>
            </a:r>
            <a:br>
              <a:rPr lang="ru-RU" sz="1400">
                <a:latin typeface="Constantia" pitchFamily="18" charset="0"/>
              </a:rPr>
            </a:br>
            <a:r>
              <a:rPr lang="ru-RU" sz="1400">
                <a:latin typeface="Constantia" pitchFamily="18" charset="0"/>
              </a:rPr>
              <a:t>на получение необходимых услуг.</a:t>
            </a:r>
            <a:r>
              <a:rPr lang="ru-RU" sz="1400"/>
              <a:t>          </a:t>
            </a:r>
            <a:r>
              <a:rPr lang="ru-RU" sz="1000"/>
              <a:t>Павликова Ю.В.</a:t>
            </a:r>
            <a:endParaRPr lang="ru-RU" sz="1400"/>
          </a:p>
        </p:txBody>
      </p:sp>
      <p:sp>
        <p:nvSpPr>
          <p:cNvPr id="6151" name="AutoShape 13" descr="https://i.pinimg.com/originals/0f/c2/1f/0fc21f5dbf600f6bcb1dc5f7985acfe4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6152" name="Picture 11" descr="https://kartinkin.net/uploads/posts/2021-07/1625679148_12-kartinkin-com-p-deti-invalidi-art-art-krasivo-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4237038"/>
            <a:ext cx="374015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2" descr="https://klever-ok.ru/wp-content/uploads/2016/06/inklude-1024x7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2425" y="735013"/>
            <a:ext cx="2951163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284</TotalTime>
  <Words>230</Words>
  <Application>Microsoft Office PowerPoint</Application>
  <PresentationFormat>Экран (4:3)</PresentationFormat>
  <Paragraphs>10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Constantia</vt:lpstr>
      <vt:lpstr>Wingdings 2</vt:lpstr>
      <vt:lpstr>Times New Roman</vt:lpstr>
      <vt:lpstr>Поток</vt:lpstr>
      <vt:lpstr>             ОРЕНБУРГСКАЯ ТРАНСПОРТНАЯ ПРОКУРАТУРА   г. Оренбург, Проспект Парковый, д. 6, тел. 301-320 ПАМЯТКА            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ПАМЯТКА: ЧТО НУЖНО ЗНАТЬ О КОРРУПЦИИ?</dc:title>
  <dc:creator>Валерия Бессонова</dc:creator>
  <cp:lastModifiedBy>Samsung</cp:lastModifiedBy>
  <cp:revision>31</cp:revision>
  <cp:lastPrinted>2022-03-02T05:39:57Z</cp:lastPrinted>
  <dcterms:created xsi:type="dcterms:W3CDTF">2020-12-16T13:25:00Z</dcterms:created>
  <dcterms:modified xsi:type="dcterms:W3CDTF">2022-11-22T04:54:23Z</dcterms:modified>
</cp:coreProperties>
</file>