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62224-B866-4B6E-A9E3-0D2A7C683066}" type="datetimeFigureOut">
              <a:rPr lang="ru-RU" smtClean="0"/>
              <a:pPr/>
              <a:t>22.11.2022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679F0-6CF0-41BA-BC2A-F6E62F7A5A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62224-B866-4B6E-A9E3-0D2A7C683066}" type="datetimeFigureOut">
              <a:rPr lang="ru-RU" smtClean="0"/>
              <a:pPr/>
              <a:t>22.11.2022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679F0-6CF0-41BA-BC2A-F6E62F7A5A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62224-B866-4B6E-A9E3-0D2A7C683066}" type="datetimeFigureOut">
              <a:rPr lang="ru-RU" smtClean="0"/>
              <a:pPr/>
              <a:t>22.11.2022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679F0-6CF0-41BA-BC2A-F6E62F7A5A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62224-B866-4B6E-A9E3-0D2A7C683066}" type="datetimeFigureOut">
              <a:rPr lang="ru-RU" smtClean="0"/>
              <a:pPr/>
              <a:t>22.11.2022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679F0-6CF0-41BA-BC2A-F6E62F7A5A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62224-B866-4B6E-A9E3-0D2A7C683066}" type="datetimeFigureOut">
              <a:rPr lang="ru-RU" smtClean="0"/>
              <a:pPr/>
              <a:t>22.11.2022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679F0-6CF0-41BA-BC2A-F6E62F7A5A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62224-B866-4B6E-A9E3-0D2A7C683066}" type="datetimeFigureOut">
              <a:rPr lang="ru-RU" smtClean="0"/>
              <a:pPr/>
              <a:t>22.11.2022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679F0-6CF0-41BA-BC2A-F6E62F7A5A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62224-B866-4B6E-A9E3-0D2A7C683066}" type="datetimeFigureOut">
              <a:rPr lang="ru-RU" smtClean="0"/>
              <a:pPr/>
              <a:t>22.11.2022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679F0-6CF0-41BA-BC2A-F6E62F7A5A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62224-B866-4B6E-A9E3-0D2A7C683066}" type="datetimeFigureOut">
              <a:rPr lang="ru-RU" smtClean="0"/>
              <a:pPr/>
              <a:t>22.11.2022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679F0-6CF0-41BA-BC2A-F6E62F7A5A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62224-B866-4B6E-A9E3-0D2A7C683066}" type="datetimeFigureOut">
              <a:rPr lang="ru-RU" smtClean="0"/>
              <a:pPr/>
              <a:t>22.11.2022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679F0-6CF0-41BA-BC2A-F6E62F7A5A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62224-B866-4B6E-A9E3-0D2A7C683066}" type="datetimeFigureOut">
              <a:rPr lang="ru-RU" smtClean="0"/>
              <a:pPr/>
              <a:t>22.11.2022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679F0-6CF0-41BA-BC2A-F6E62F7A5A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62224-B866-4B6E-A9E3-0D2A7C683066}" type="datetimeFigureOut">
              <a:rPr lang="ru-RU" smtClean="0"/>
              <a:pPr/>
              <a:t>22.11.2022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A5679F0-6CF0-41BA-BC2A-F6E62F7A5A6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6962224-B866-4B6E-A9E3-0D2A7C683066}" type="datetimeFigureOut">
              <a:rPr lang="ru-RU" smtClean="0"/>
              <a:pPr/>
              <a:t>22.11.2022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A5679F0-6CF0-41BA-BC2A-F6E62F7A5A63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268760"/>
            <a:ext cx="8424936" cy="5783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>
                <a:latin typeface="+mn-lt"/>
              </a:rPr>
              <a:t>ОТВЕТСТВЕННОСТЬ ЗА НЕВЫПЛАТУ </a:t>
            </a:r>
            <a:br>
              <a:rPr lang="ru-RU" sz="2800" dirty="0">
                <a:latin typeface="+mn-lt"/>
              </a:rPr>
            </a:br>
            <a:r>
              <a:rPr lang="ru-RU" sz="2800" dirty="0">
                <a:latin typeface="+mn-lt"/>
              </a:rPr>
              <a:t>ЗАРАБОТНОЙ ПЛАТЫ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7544" y="1700808"/>
            <a:ext cx="4029844" cy="813792"/>
          </a:xfrm>
        </p:spPr>
        <p:txBody>
          <a:bodyPr/>
          <a:lstStyle/>
          <a:p>
            <a:endParaRPr lang="ru-RU" sz="1000" dirty="0"/>
          </a:p>
          <a:p>
            <a:endParaRPr lang="ru-RU" sz="1000" dirty="0"/>
          </a:p>
          <a:p>
            <a:pPr algn="ctr"/>
            <a:endParaRPr lang="ru-RU" sz="1000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endParaRPr lang="ru-RU" sz="1000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ru-RU" sz="1000" dirty="0">
                <a:solidFill>
                  <a:schemeClr val="tx2">
                    <a:lumMod val="75000"/>
                  </a:schemeClr>
                </a:solidFill>
              </a:rPr>
              <a:t>Заработная плата (оплата труда работника)</a:t>
            </a:r>
            <a:r>
              <a:rPr lang="ru-RU" sz="1000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ru-RU" sz="1000" dirty="0">
                <a:solidFill>
                  <a:schemeClr val="tx1"/>
                </a:solidFill>
              </a:rPr>
              <a:t>- вознаграждение за труд в зависимости от квалификации работника, сложности, количества, качества и условий выполняемой работы, а также компенсационные выплаты и стимулирующие выплаты</a:t>
            </a:r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395536" y="2780928"/>
            <a:ext cx="3957836" cy="3744416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    Работодатель и (или) уполномоченные им в установленном порядке представители работодателя, допустившие задержку выплаты работникам заработной платы и другие нарушения оплаты труда, несут ответственность в соответствии с Трудовым кодексом Российской Федерации, Кодексом об административных правонарушениях Российской Федерации (ст. 5.27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КоАП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РФ)</a:t>
            </a:r>
          </a:p>
          <a:p>
            <a:pPr algn="ctr">
              <a:buNone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и Уголовным кодексом Российской Федерации (ст. 145.1 УК РФ).</a:t>
            </a:r>
          </a:p>
          <a:p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6016" y="2636912"/>
            <a:ext cx="4041775" cy="3845720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dirty="0"/>
              <a:t>   </a:t>
            </a:r>
          </a:p>
          <a:p>
            <a:pPr algn="ctr">
              <a:buNone/>
            </a:pPr>
            <a:r>
              <a:rPr lang="ru-RU" dirty="0"/>
              <a:t> </a:t>
            </a:r>
            <a:r>
              <a:rPr lang="ru-RU" sz="1900" dirty="0">
                <a:solidFill>
                  <a:schemeClr val="bg2">
                    <a:lumMod val="25000"/>
                  </a:schemeClr>
                </a:solidFill>
              </a:rPr>
              <a:t>В случае невыплаты в установленные законом сроки заработной платы, работник </a:t>
            </a:r>
            <a:r>
              <a:rPr lang="ru-RU" sz="1900" b="1" dirty="0">
                <a:solidFill>
                  <a:srgbClr val="FF0000"/>
                </a:solidFill>
              </a:rPr>
              <a:t>вправе</a:t>
            </a:r>
            <a:r>
              <a:rPr lang="ru-RU" sz="1900" dirty="0"/>
              <a:t> </a:t>
            </a:r>
            <a:r>
              <a:rPr lang="ru-RU" sz="1900" dirty="0">
                <a:solidFill>
                  <a:schemeClr val="bg2">
                    <a:lumMod val="25000"/>
                  </a:schemeClr>
                </a:solidFill>
              </a:rPr>
              <a:t>обратиться в </a:t>
            </a:r>
            <a:r>
              <a:rPr lang="ru-RU" sz="1900" dirty="0">
                <a:solidFill>
                  <a:srgbClr val="FF0000"/>
                </a:solidFill>
              </a:rPr>
              <a:t>Инспекцию Федеральной налоговой службы </a:t>
            </a:r>
            <a:r>
              <a:rPr lang="ru-RU" sz="1900" dirty="0">
                <a:solidFill>
                  <a:schemeClr val="bg2">
                    <a:lumMod val="25000"/>
                  </a:schemeClr>
                </a:solidFill>
              </a:rPr>
              <a:t>(по месту нахождения организации), </a:t>
            </a:r>
            <a:r>
              <a:rPr lang="ru-RU" sz="1900" dirty="0">
                <a:solidFill>
                  <a:srgbClr val="FF0000"/>
                </a:solidFill>
              </a:rPr>
              <a:t>Государственную инспекцию труда, в районную прокуратуру</a:t>
            </a:r>
            <a:r>
              <a:rPr lang="ru-RU" sz="1900" dirty="0"/>
              <a:t> </a:t>
            </a:r>
            <a:r>
              <a:rPr lang="ru-RU" sz="1900" dirty="0">
                <a:solidFill>
                  <a:schemeClr val="bg2">
                    <a:lumMod val="25000"/>
                  </a:schemeClr>
                </a:solidFill>
              </a:rPr>
              <a:t>(по месту нахождения организации), </a:t>
            </a:r>
            <a:r>
              <a:rPr lang="ru-RU" sz="1900" dirty="0">
                <a:solidFill>
                  <a:srgbClr val="FF0000"/>
                </a:solidFill>
              </a:rPr>
              <a:t>подать на работодателя в суд</a:t>
            </a:r>
            <a:r>
              <a:rPr lang="ru-RU" sz="1900" dirty="0"/>
              <a:t> </a:t>
            </a:r>
            <a:r>
              <a:rPr lang="ru-RU" sz="1900" dirty="0">
                <a:solidFill>
                  <a:schemeClr val="bg2">
                    <a:lumMod val="25000"/>
                  </a:schemeClr>
                </a:solidFill>
              </a:rPr>
              <a:t>(районный суд по месту жительства работника или по месту нахождения организации).</a:t>
            </a:r>
          </a:p>
          <a:p>
            <a:endParaRPr lang="ru-RU" sz="1900" dirty="0"/>
          </a:p>
        </p:txBody>
      </p:sp>
      <p:sp>
        <p:nvSpPr>
          <p:cNvPr id="7" name="TextBox 6"/>
          <p:cNvSpPr txBox="1"/>
          <p:nvPr/>
        </p:nvSpPr>
        <p:spPr>
          <a:xfrm>
            <a:off x="3419872" y="692696"/>
            <a:ext cx="2304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>
                <a:solidFill>
                  <a:schemeClr val="bg2">
                    <a:lumMod val="25000"/>
                  </a:schemeClr>
                </a:solidFill>
              </a:rPr>
              <a:t>Оренбургская транспортная прокуратура</a:t>
            </a:r>
          </a:p>
        </p:txBody>
      </p:sp>
      <p:pic>
        <p:nvPicPr>
          <p:cNvPr id="1026" name="Picture 2" descr="C:\Users\1\Desktop\267022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27984" y="260648"/>
            <a:ext cx="360040" cy="390639"/>
          </a:xfrm>
          <a:prstGeom prst="rect">
            <a:avLst/>
          </a:prstGeom>
          <a:noFill/>
        </p:spPr>
      </p:pic>
      <p:pic>
        <p:nvPicPr>
          <p:cNvPr id="1027" name="Picture 3" descr="C:\Users\1\Desktop\07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82120" y="1910898"/>
            <a:ext cx="1623902" cy="942038"/>
          </a:xfrm>
          <a:prstGeom prst="rect">
            <a:avLst/>
          </a:prstGeom>
          <a:noFill/>
        </p:spPr>
      </p:pic>
      <p:pic>
        <p:nvPicPr>
          <p:cNvPr id="1028" name="Picture 4" descr="C:\Users\1\Desktop\3cae722723ad155d4cca7578ef34ca2c779545a9.jpe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32040" y="1907830"/>
            <a:ext cx="1800200" cy="945105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1475656" y="5949280"/>
            <a:ext cx="59046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/>
              <a:t>Оренбургская транспортная прокуратура</a:t>
            </a:r>
          </a:p>
          <a:p>
            <a:pPr algn="ctr"/>
            <a:r>
              <a:rPr lang="ru-RU" sz="1200" dirty="0" err="1"/>
              <a:t>пр-т</a:t>
            </a:r>
            <a:r>
              <a:rPr lang="ru-RU" sz="1200" dirty="0"/>
              <a:t> Парковый, д. 6, г. Оренбург</a:t>
            </a:r>
          </a:p>
          <a:p>
            <a:pPr algn="ctr"/>
            <a:r>
              <a:rPr lang="ru-RU" sz="1200" dirty="0"/>
              <a:t>тел. </a:t>
            </a:r>
            <a:r>
              <a:rPr lang="en-US" sz="1200"/>
              <a:t>301-320</a:t>
            </a:r>
            <a:endParaRPr lang="ru-RU" sz="1200" dirty="0"/>
          </a:p>
          <a:p>
            <a:pPr algn="ctr"/>
            <a:r>
              <a:rPr lang="ru-RU" sz="1200" dirty="0"/>
              <a:t>2021 год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22</TotalTime>
  <Words>177</Words>
  <Application>Microsoft Office PowerPoint</Application>
  <PresentationFormat>Экран (4:3)</PresentationFormat>
  <Paragraphs>16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Поток</vt:lpstr>
      <vt:lpstr>ОТВЕТСТВЕННОСТЬ ЗА НЕВЫПЛАТУ  ЗАРАБОТНОЙ ПЛАТЫ</vt:lpstr>
    </vt:vector>
  </TitlesOfParts>
  <Company>RePack by SPecialiST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НЕВЫПЛАТА ЗАРАБОТНОЙ ПЛАТЫ</dc:title>
  <dc:creator>1</dc:creator>
  <cp:lastModifiedBy>Samsung</cp:lastModifiedBy>
  <cp:revision>4</cp:revision>
  <dcterms:created xsi:type="dcterms:W3CDTF">2021-09-29T17:58:48Z</dcterms:created>
  <dcterms:modified xsi:type="dcterms:W3CDTF">2022-11-22T04:54:40Z</dcterms:modified>
</cp:coreProperties>
</file>