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3" r:id="rId1"/>
    <p:sldMasterId id="2147483975" r:id="rId2"/>
  </p:sldMasterIdLst>
  <p:notesMasterIdLst>
    <p:notesMasterId r:id="rId5"/>
  </p:notesMasterIdLst>
  <p:sldIdLst>
    <p:sldId id="256" r:id="rId3"/>
    <p:sldId id="257" r:id="rId4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420D"/>
    <a:srgbClr val="59190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34589" autoAdjust="0"/>
    <p:restoredTop sz="86344" autoAdjust="0"/>
  </p:normalViewPr>
  <p:slideViewPr>
    <p:cSldViewPr>
      <p:cViewPr varScale="1">
        <p:scale>
          <a:sx n="73" d="100"/>
          <a:sy n="73" d="100"/>
        </p:scale>
        <p:origin x="-179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-2142" y="-84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раз слайда 8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Заметки 11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4036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1CA89F0-FD70-4F01-AA56-5C1D4A98F92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E1F92A0E-196F-4D0E-B634-560F67AF34B8}" type="datetimeFigureOut">
              <a:rPr lang="ru-RU"/>
              <a:pPr/>
              <a:t>22.11.2022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94555A-1977-4294-82F8-0E25F7846138}" type="datetimeFigureOut">
              <a:rPr lang="ru-RU"/>
              <a:pPr/>
              <a:t>22.11.2022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27E65C-7C49-4B40-A9DD-C5AFAF862A3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2B37C6-AC29-4EE7-8B02-D8D99C42A28D}" type="datetimeFigureOut">
              <a:rPr lang="ru-RU"/>
              <a:pPr/>
              <a:t>22.11.2022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866BF7-A660-4862-94D9-843135A1CB2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6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" name="Straight Connector 10"/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86429-25A3-4226-BC4D-8B1D22C9ADF5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11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CDEEC-9BAC-4E87-B9CD-6EA17E7F26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CD5020-BCBB-43AA-B894-E322A1C256C1}" type="datetimeFigureOut">
              <a:rPr lang="ru-RU"/>
              <a:pPr/>
              <a:t>22.11.2022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821A7A-12AF-41A4-ACC0-3A9EA71A061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1C3DE7-50D1-4AC1-8B29-E34C60941664}" type="datetimeFigureOut">
              <a:rPr lang="ru-RU"/>
              <a:pPr/>
              <a:t>22.11.2022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243B74-B3A6-4DED-B71C-6B1E5100C69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84AFD8-508A-425A-8A7E-914E98ADA672}" type="datetimeFigureOut">
              <a:rPr lang="ru-RU"/>
              <a:pPr/>
              <a:t>22.11.2022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602C59-E15E-415A-B4A4-C81BF40AFD2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028F7F-A64E-4642-9067-EE7030038091}" type="datetimeFigureOut">
              <a:rPr lang="ru-RU"/>
              <a:pPr/>
              <a:t>22.11.2022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17CC06-C38B-4532-AE3D-6D57CC22CF0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574E9C-9EDF-41DD-B710-026A8E7CE9D3}" type="datetimeFigureOut">
              <a:rPr lang="ru-RU"/>
              <a:pPr/>
              <a:t>22.11.2022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998521-8548-4F8E-97E1-73342F7CFDA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0CCDB8-10F9-4B19-AE0C-288DB209947A}" type="datetimeFigureOut">
              <a:rPr lang="ru-RU"/>
              <a:pPr/>
              <a:t>22.11.2022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79482-9FE4-4F08-8BAB-A758EBED1AA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68BC84-2EAB-4CC4-8975-0B014C031D16}" type="datetimeFigureOut">
              <a:rPr lang="ru-RU"/>
              <a:pPr/>
              <a:t>22.11.2022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3283E0-40DD-4364-AFFF-50B7CA11609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A37D4E-BC98-4BA9-A9BB-4AA0AF1674AB}" type="datetimeFigureOut">
              <a:rPr lang="ru-RU"/>
              <a:pPr/>
              <a:t>22.11.2022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CB5DCC-2D25-4DE3-8027-9AB0EEB9459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48A7D40-E384-4D00-AEFC-4617ED152D0B}" type="datetimeFigureOut">
              <a:rPr lang="ru-RU"/>
              <a:pPr/>
              <a:t>22.11.2022</a:t>
            </a:fld>
            <a:endParaRPr lang="ru-RU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3FD7AA7-6C12-4CCF-B794-932CFF4E2912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64" r:id="rId1"/>
    <p:sldLayoutId id="2147483965" r:id="rId2"/>
    <p:sldLayoutId id="2147483966" r:id="rId3"/>
    <p:sldLayoutId id="2147483967" r:id="rId4"/>
    <p:sldLayoutId id="2147483968" r:id="rId5"/>
    <p:sldLayoutId id="2147483969" r:id="rId6"/>
    <p:sldLayoutId id="2147483970" r:id="rId7"/>
    <p:sldLayoutId id="2147483971" r:id="rId8"/>
    <p:sldLayoutId id="2147483972" r:id="rId9"/>
    <p:sldLayoutId id="2147483973" r:id="rId10"/>
    <p:sldLayoutId id="214748397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10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2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CB5BCB7-2477-4A07-8027-B4558CD03BD2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B6DBE91-4711-45C1-9B2D-839638C49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650" y="333375"/>
            <a:ext cx="12239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2400" b="1"/>
              <a:t>            </a:t>
            </a:r>
            <a:br>
              <a:rPr lang="ru-RU" altLang="ru-RU" sz="2400" b="1"/>
            </a:br>
            <a:r>
              <a:rPr lang="ru-RU" altLang="ru-RU" sz="1800" b="1">
                <a:solidFill>
                  <a:srgbClr val="ED420D"/>
                </a:solidFill>
              </a:rPr>
              <a:t>ОРЕНБУРГСКАЯ ТРАНСПОРТНАЯ ПРОКУРАТУРА</a:t>
            </a:r>
            <a:r>
              <a:rPr lang="ru-RU" altLang="ru-RU" sz="1800" b="1">
                <a:solidFill>
                  <a:srgbClr val="292934"/>
                </a:solidFill>
              </a:rPr>
              <a:t>  </a:t>
            </a:r>
            <a:br>
              <a:rPr lang="ru-RU" altLang="ru-RU" sz="1800" b="1">
                <a:solidFill>
                  <a:srgbClr val="292934"/>
                </a:solidFill>
              </a:rPr>
            </a:br>
            <a:r>
              <a:rPr lang="ru-RU" altLang="ru-RU" sz="1800">
                <a:solidFill>
                  <a:schemeClr val="tx1"/>
                </a:solidFill>
              </a:rPr>
              <a:t>г. Оренбург, Проспект Парковый, д. 6, тел. 301322</a:t>
            </a:r>
            <a:br>
              <a:rPr lang="ru-RU" altLang="ru-RU" sz="1800">
                <a:solidFill>
                  <a:schemeClr val="tx1"/>
                </a:solidFill>
              </a:rPr>
            </a:br>
            <a:r>
              <a:rPr lang="ru-RU" altLang="ru-RU" sz="2000" b="1">
                <a:solidFill>
                  <a:srgbClr val="FF0000"/>
                </a:solidFill>
              </a:rPr>
              <a:t>ПАМЯТКА</a:t>
            </a:r>
            <a:br>
              <a:rPr lang="ru-RU" altLang="ru-RU" sz="2000" b="1">
                <a:solidFill>
                  <a:srgbClr val="FF0000"/>
                </a:solidFill>
              </a:rPr>
            </a:br>
            <a:r>
              <a:rPr lang="ru-RU" altLang="ru-RU" sz="3300" b="1">
                <a:solidFill>
                  <a:srgbClr val="FF0000"/>
                </a:solidFill>
              </a:rPr>
              <a:t>           </a:t>
            </a:r>
            <a:endParaRPr lang="ru-RU" altLang="ru-RU" sz="1300" b="1">
              <a:solidFill>
                <a:schemeClr val="tx1"/>
              </a:solidFill>
            </a:endParaRPr>
          </a:p>
        </p:txBody>
      </p:sp>
      <p:sp>
        <p:nvSpPr>
          <p:cNvPr id="6149" name="Текст 4"/>
          <p:cNvSpPr>
            <a:spLocks noGrp="1"/>
          </p:cNvSpPr>
          <p:nvPr>
            <p:ph type="body" idx="4294967295"/>
          </p:nvPr>
        </p:nvSpPr>
        <p:spPr>
          <a:xfrm>
            <a:off x="755650" y="1341438"/>
            <a:ext cx="6840538" cy="719137"/>
          </a:xfrm>
          <a:extLst>
            <a:ext uri="{91240B29-F687-4F45-9708-019B960494DF}">
              <a14:hiddenLine xmlns:a14="http://schemas.microsoft.com/office/drawing/2010/main" xmlns="" w="44450" cap="flat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>
              <a:lnSpc>
                <a:spcPct val="80000"/>
              </a:lnSpc>
              <a:buFontTx/>
              <a:buNone/>
            </a:pPr>
            <a:r>
              <a:rPr lang="ru-RU" altLang="ru-RU" sz="1600" b="1">
                <a:solidFill>
                  <a:schemeClr val="hlink"/>
                </a:solidFill>
              </a:rPr>
              <a:t>Ответственность за незаконный ввоз на территорию страны наркотических средств и сильнодействующих веществ</a:t>
            </a:r>
          </a:p>
        </p:txBody>
      </p:sp>
      <p:sp>
        <p:nvSpPr>
          <p:cNvPr id="21" name="Объект 1"/>
          <p:cNvSpPr>
            <a:spLocks noGrp="1"/>
          </p:cNvSpPr>
          <p:nvPr>
            <p:ph sz="half" idx="4294967295"/>
          </p:nvPr>
        </p:nvSpPr>
        <p:spPr>
          <a:xfrm>
            <a:off x="179388" y="2060575"/>
            <a:ext cx="8964612" cy="273685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ru-RU" sz="1600"/>
              <a:t>Федеральным законом от 08.01.1998 № 3-ФЗ «О наркотических средствах и психотропных веществах» запрещен свободный оборот наркотических средств, психотропных веществ, а также их прекурсоров, а в отдельных случаях ограничен в установленном законом порядке. За совершение преступлений в сфере незаконного оборота наркотиков предусмотрена уголовная ответственность.</a:t>
            </a:r>
          </a:p>
          <a:p>
            <a:pPr marL="0" indent="0" algn="ctr">
              <a:buFontTx/>
              <a:buNone/>
            </a:pPr>
            <a:r>
              <a:rPr lang="ru-RU" sz="1600"/>
              <a:t>Так, статьей 229.1 УК РФ предусмотрена ответственность за контрабанду – незаконное перемещение через таможенную границу Таможенного союза либо Государственную границу Российской Федерации наркотических средств; психотропных веществ; прекурсоров (веществ, часто используемых при изготовлении наркотических средств и психотропных веществ); аналогов наркотических средств и психотропных веществ; растений или их частей, содержащих наркотические средства, психотропные вещества или их прекурсоры; инструментов или оборудования, находящихся под специальным контролем и используемых для изготовления наркотических средств или психотропных веществ.</a:t>
            </a:r>
          </a:p>
          <a:p>
            <a:pPr marL="0" indent="0" algn="ctr">
              <a:buFontTx/>
              <a:buNone/>
            </a:pPr>
            <a:r>
              <a:rPr lang="ru-RU" sz="1600"/>
              <a:t>Такое перемещение (ввоз и вывоз) признается незаконным, если оно осуществляется вне установленных мест или в неустановленное время работы таможенных органов, либо с сокрытием от таможенного контроля, либо с недостоверным декларированием или недекларированием товаров, либо с использованием документов, содержащих недостоверные сведения, и (или) с использованием поддельных документов. </a:t>
            </a:r>
            <a:endParaRPr lang="ru-RU" altLang="ru-RU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92150"/>
            <a:ext cx="9144000" cy="5832475"/>
          </a:xfrm>
        </p:spPr>
        <p:txBody>
          <a:bodyPr/>
          <a:lstStyle/>
          <a:p>
            <a:pPr algn="ctr"/>
            <a:r>
              <a:rPr lang="ru-RU" sz="1600"/>
              <a:t>При этом если при совершении контрабанды лицо использует подделанный им же официальный документ или печать, то его действия квалифицируются как совокупность преступлений, предусмотренных ст. 229.1 УК РФ и ст. 327 УК РФ (подделка, изготовление или оборот поддельных документов, государственных наград, штампов, печатей или бланков).</a:t>
            </a:r>
            <a:br>
              <a:rPr lang="ru-RU" sz="1600"/>
            </a:br>
            <a:r>
              <a:rPr lang="ru-RU" sz="1600"/>
              <a:t>В зависимости от способа незаконного перемещения преступление окончено с момента фактического пересечения таможенной границы либо с момента представления недостоверной декларации или иного документа.</a:t>
            </a:r>
            <a:br>
              <a:rPr lang="ru-RU" sz="1600"/>
            </a:br>
            <a:r>
              <a:rPr lang="ru-RU" sz="1600"/>
              <a:t/>
            </a:r>
            <a:br>
              <a:rPr lang="ru-RU" sz="1600"/>
            </a:br>
            <a:r>
              <a:rPr lang="ru-RU" sz="1600"/>
              <a:t>Получатель международного почтового отправления, содержащего наркотики, если он, в частности, приискал, осуществил заказ, оплатил, предоставил свои персональные данные, адрес, предусмотрел способы получения и (или) сокрытия заказанного товара, подлежит ответственности как исполнитель контрабанды.</a:t>
            </a:r>
            <a:br>
              <a:rPr lang="ru-RU" sz="1600"/>
            </a:br>
            <a:r>
              <a:rPr lang="ru-RU" sz="1600"/>
              <a:t>Уголовная ответственность за совершение преступления, предусмотренного ст. 229.1 УК РФ, наступает по достижении 16-летнего возраста.</a:t>
            </a:r>
            <a:br>
              <a:rPr lang="ru-RU" sz="1600"/>
            </a:br>
            <a:r>
              <a:rPr lang="ru-RU" sz="1600"/>
              <a:t/>
            </a:r>
            <a:br>
              <a:rPr lang="ru-RU" sz="1600"/>
            </a:br>
            <a:r>
              <a:rPr lang="ru-RU" sz="1600"/>
              <a:t>Совершение контрабанды наркотиков влечет лишение свободы на срок от 3 до 7 лет. В качестве дополнительных наказаний может быть назначен штраф в размере до 1 млн. рублей и ограничение свободы на срок до 1 года. При наличии квалифицирующих признаков (например, особо крупный размер наркотиков) наступает более строгая ответственность – вплоть до лишения свободы сроком до 20 лет.</a:t>
            </a:r>
            <a:br>
              <a:rPr lang="ru-RU" sz="1600"/>
            </a:br>
            <a:r>
              <a:rPr lang="ru-RU" sz="1600"/>
              <a:t/>
            </a:r>
            <a:br>
              <a:rPr lang="ru-RU" sz="1600"/>
            </a:br>
            <a:r>
              <a:rPr lang="ru-RU" sz="1600"/>
              <a:t/>
            </a:r>
            <a:br>
              <a:rPr lang="ru-RU" sz="1600"/>
            </a:br>
            <a:r>
              <a:rPr lang="ru-RU" sz="1600"/>
              <a:t>                                                               </a:t>
            </a:r>
            <a:r>
              <a:rPr lang="ru-RU" sz="1200"/>
              <a:t>Помощник Оренбургского транспортного прокурора Павликова Ю.В.</a:t>
            </a:r>
          </a:p>
        </p:txBody>
      </p:sp>
      <p:sp>
        <p:nvSpPr>
          <p:cNvPr id="45061" name="AutoShape 5" descr="35010227e56e79a47afd0886eaccdf65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4_Ясность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321</TotalTime>
  <Words>257</Words>
  <Application>Microsoft Office PowerPoint</Application>
  <PresentationFormat>Экран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Tahoma</vt:lpstr>
      <vt:lpstr>Wingdings</vt:lpstr>
      <vt:lpstr>Океан</vt:lpstr>
      <vt:lpstr>4_Ясность</vt:lpstr>
      <vt:lpstr>             ОРЕНБУРГСКАЯ ТРАНСПОРТНАЯ ПРОКУРАТУРА   г. Оренбург, Проспект Парковый, д. 6, тел. 301322 ПАМЯТКА            </vt:lpstr>
      <vt:lpstr>При этом если при совершении контрабанды лицо использует подделанный им же официальный документ или печать, то его действия квалифицируются как совокупность преступлений, предусмотренных ст. 229.1 УК РФ и ст. 327 УК РФ (подделка, изготовление или оборот поддельных документов, государственных наград, штампов, печатей или бланков). В зависимости от способа незаконного перемещения преступление окончено с момента фактического пересечения таможенной границы либо с момента представления недостоверной декларации или иного документа.  Получатель международного почтового отправления, содержащего наркотики, если он, в частности, приискал, осуществил заказ, оплатил, предоставил свои персональные данные, адрес, предусмотрел способы получения и (или) сокрытия заказанного товара, подлежит ответственности как исполнитель контрабанды. Уголовная ответственность за совершение преступления, предусмотренного ст. 229.1 УК РФ, наступает по достижении 16-летнего возраста.  Совершение контрабанды наркотиков влечет лишение свободы на срок от 3 до 7 лет. В качестве дополнительных наказаний может быть назначен штраф в размере до 1 млн. рублей и ограничение свободы на срок до 1 года. При наличии квалифицирующих признаков (например, особо крупный размер наркотиков) наступает более строгая ответственность – вплоть до лишения свободы сроком до 20 лет.                                                                  Помощник Оренбургского транспортного прокурора Павликова Ю.В.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ПАМЯТКА: ЧТО НУЖНО ЗНАТЬ О КОРРУПЦИИ?</dc:title>
  <dc:creator>Валерия Бессонова</dc:creator>
  <cp:lastModifiedBy>Samsung</cp:lastModifiedBy>
  <cp:revision>43</cp:revision>
  <cp:lastPrinted>2022-03-02T05:43:11Z</cp:lastPrinted>
  <dcterms:created xsi:type="dcterms:W3CDTF">2020-12-16T13:25:00Z</dcterms:created>
  <dcterms:modified xsi:type="dcterms:W3CDTF">2022-11-22T04:55:24Z</dcterms:modified>
</cp:coreProperties>
</file>