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89" autoAdjust="0"/>
    <p:restoredTop sz="86344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42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Заметки 11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04DC8-7CD8-40BC-8DEF-56263925771F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3525F-A85F-4C1B-B900-427A8FFF4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2270F-33DF-47D1-87DA-454700CEA117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54C57-6439-460A-97D3-D83ED508E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E1E1B-612E-44C5-83FE-C7CBA04C623D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06D26-0BC3-4AD3-B227-BA6AC8F0C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139DA-9598-459A-8362-86A85800142B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B8FCF-AD04-46E4-803D-5D313004E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1E1A7-2D2D-4DDB-8D9E-76D9957A9DFF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E04A1-3D3B-4BA0-8275-074950181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E1CBB-566D-4F59-B491-89F068FB9583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5E6A5-364B-4B1B-B2B9-99F7E46CB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41DDB-389E-42E2-80EE-2B34DACEFBF9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F1057-DE17-4985-942F-FDFDD65F9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AB7C2-04E4-4BD4-9C3D-08AF941C61EC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1E5C2-98AA-4399-B785-DB4C65EEC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357D9-8022-4FEF-B7EB-A947B3EA5A0A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DE8BD-1E1C-4E2E-9F05-34CF3F72DB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EF118-25D1-4299-B469-7A2719F3D961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E07D0-8C4D-4700-9583-D1D927B32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E96BD-C78D-4C35-BF85-CD28F8BE8180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88239-89DF-459B-B5B3-8279016D9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70EBCC-9DA3-4522-AD3F-7A5022467414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4A5CC94-5D19-4663-818E-B3F870BD1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1" r:id="rId2"/>
    <p:sldLayoutId id="2147483963" r:id="rId3"/>
    <p:sldLayoutId id="2147483960" r:id="rId4"/>
    <p:sldLayoutId id="2147483964" r:id="rId5"/>
    <p:sldLayoutId id="2147483959" r:id="rId6"/>
    <p:sldLayoutId id="2147483958" r:id="rId7"/>
    <p:sldLayoutId id="2147483965" r:id="rId8"/>
    <p:sldLayoutId id="2147483957" r:id="rId9"/>
    <p:sldLayoutId id="2147483956" r:id="rId10"/>
    <p:sldLayoutId id="21474839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366713"/>
            <a:ext cx="160337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altLang="ru-RU" sz="2000" b="1" smtClean="0"/>
              <a:t>            </a:t>
            </a:r>
            <a:br>
              <a:rPr lang="ru-RU" altLang="ru-RU" sz="2000" b="1" smtClean="0"/>
            </a:br>
            <a:r>
              <a:rPr lang="ru-RU" altLang="ru-RU" sz="2000" b="1" smtClean="0">
                <a:solidFill>
                  <a:srgbClr val="292934"/>
                </a:solidFill>
              </a:rPr>
              <a:t>ОРЕНБУРГСКАЯ ТРАНСПОРТНАЯ ПРОКУРАТУРА  </a:t>
            </a:r>
            <a:br>
              <a:rPr lang="ru-RU" altLang="ru-RU" sz="2000" b="1" smtClean="0">
                <a:solidFill>
                  <a:srgbClr val="292934"/>
                </a:solidFill>
              </a:rPr>
            </a:br>
            <a:r>
              <a:rPr lang="ru-RU" altLang="ru-RU" sz="1600" smtClean="0">
                <a:solidFill>
                  <a:schemeClr val="tx1"/>
                </a:solidFill>
              </a:rPr>
              <a:t>г. Оренбург, Проспект Парковый, д. 6, тел. 301322</a:t>
            </a:r>
            <a:br>
              <a:rPr lang="ru-RU" altLang="ru-RU" sz="1600" smtClean="0">
                <a:solidFill>
                  <a:schemeClr val="tx1"/>
                </a:solidFill>
              </a:rPr>
            </a:br>
            <a:r>
              <a:rPr lang="ru-RU" altLang="ru-RU" sz="2600" b="1" smtClean="0">
                <a:solidFill>
                  <a:srgbClr val="FF0000"/>
                </a:solidFill>
              </a:rPr>
              <a:t>ПАМЯТКА</a:t>
            </a:r>
            <a:r>
              <a:rPr lang="ru-RU" altLang="ru-RU" sz="2000" b="1" smtClean="0">
                <a:solidFill>
                  <a:srgbClr val="FF0000"/>
                </a:solidFill>
              </a:rPr>
              <a:t/>
            </a:r>
            <a:br>
              <a:rPr lang="ru-RU" altLang="ru-RU" sz="2000" b="1" smtClean="0">
                <a:solidFill>
                  <a:srgbClr val="FF0000"/>
                </a:solidFill>
              </a:rPr>
            </a:br>
            <a:r>
              <a:rPr lang="ru-RU" altLang="ru-RU" sz="2900" b="1" smtClean="0">
                <a:solidFill>
                  <a:srgbClr val="FF0000"/>
                </a:solidFill>
              </a:rPr>
              <a:t>           </a:t>
            </a:r>
            <a:endParaRPr lang="ru-RU" altLang="ru-RU" sz="1100" b="1" smtClean="0">
              <a:solidFill>
                <a:schemeClr val="tx1"/>
              </a:solidFill>
            </a:endParaRPr>
          </a:p>
        </p:txBody>
      </p:sp>
      <p:sp>
        <p:nvSpPr>
          <p:cNvPr id="6148" name="Объект 1"/>
          <p:cNvSpPr>
            <a:spLocks noGrp="1"/>
          </p:cNvSpPr>
          <p:nvPr>
            <p:ph sz="half" idx="2"/>
          </p:nvPr>
        </p:nvSpPr>
        <p:spPr>
          <a:xfrm>
            <a:off x="4446588" y="2133600"/>
            <a:ext cx="4465637" cy="2232025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1400" smtClean="0"/>
              <a:t>Для того чтобы вещь не конфисковали, следует обратиться к сотрудникам авиакомпании или службу безопасности и попросить оставить её на складе хранения изъятых в ходе предполётного досмотра вещей. Далее нужно будет составить договор на хранение, и изъятый предмет останется в аэропорту до вашего возвращения. Условия в хранения в разных аэропортах могут отличаться.</a:t>
            </a:r>
          </a:p>
        </p:txBody>
      </p:sp>
      <p:sp>
        <p:nvSpPr>
          <p:cNvPr id="6149" name="Текст 4"/>
          <p:cNvSpPr>
            <a:spLocks noGrp="1"/>
          </p:cNvSpPr>
          <p:nvPr>
            <p:ph type="body" idx="4294967295"/>
          </p:nvPr>
        </p:nvSpPr>
        <p:spPr>
          <a:xfrm>
            <a:off x="755650" y="1527175"/>
            <a:ext cx="6840538" cy="533400"/>
          </a:xfrm>
          <a:extLst>
            <a:ext uri="{91240B29-F687-4F45-9708-019B960494DF}">
              <a14:hiddenLine xmlns:a14="http://schemas.microsoft.com/office/drawing/2010/main" xmlns="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1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 запрете к провозу авиационным транспортом опасных предметов и веществ</a:t>
            </a:r>
          </a:p>
        </p:txBody>
      </p:sp>
      <p:pic>
        <p:nvPicPr>
          <p:cNvPr id="6150" name="Picture 8" descr="https://kailash.ru/img/2011/avia/bagag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365625"/>
            <a:ext cx="2579688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Объект 1"/>
          <p:cNvSpPr>
            <a:spLocks noGrp="1"/>
          </p:cNvSpPr>
          <p:nvPr>
            <p:ph sz="half" idx="2"/>
          </p:nvPr>
        </p:nvSpPr>
        <p:spPr>
          <a:xfrm>
            <a:off x="0" y="2133600"/>
            <a:ext cx="4284663" cy="4724400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sz="1000" smtClean="0">
                <a:latin typeface="Copperplate Gothic Bold" pitchFamily="34" charset="0"/>
              </a:rPr>
              <a:t>В соответствии с Приложением №1 Правил проведения предполетного и послеполетного досмотров, утвержденных приказом Министерства транспорта Российской Федерации от 25 июля 2007 №104 запрещено провозить на борту воздушного судна следующие опасные вещества и предметы: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Намагниченные вещества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Взрывчатые вещества и оружие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Ядовитые и отравляющие вещества*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Легковоспламеняющиеся жидкости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Воспламеняющиеся твердые вещества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Радиоактивные материалы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Сжатые и сжиженные газы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Окисляющие вещества и органические перекиси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Токсичные вещества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Едкие и коррозирующие вещества</a:t>
            </a:r>
          </a:p>
          <a:p>
            <a:pPr marL="0" indent="0"/>
            <a:r>
              <a:rPr lang="ru-RU" sz="1000" smtClean="0">
                <a:latin typeface="Copperplate Gothic Bold" pitchFamily="34" charset="0"/>
              </a:rPr>
              <a:t>Малогабаритные средства для личного передвижения</a:t>
            </a:r>
            <a:r>
              <a:rPr lang="ru-RU" sz="1000" b="1" smtClean="0">
                <a:latin typeface="Copperplate Gothic Bold" pitchFamily="34" charset="0"/>
              </a:rPr>
              <a:t>, работающие на литиевых батареях и другие опасные вещества, предметы и грузы, которые могут быть использованы в качестве орудия нападения на пассажиров, экипаж воздушного судна, а также создающие угрозу полета воздушного судна.</a:t>
            </a:r>
          </a:p>
          <a:p>
            <a:pPr marL="0" indent="0" algn="ctr">
              <a:buFont typeface="Arial" charset="0"/>
              <a:buNone/>
            </a:pPr>
            <a:r>
              <a:rPr lang="ru-RU" sz="1000" b="1" u="sng" smtClean="0">
                <a:latin typeface="Copperplate Gothic Bold" pitchFamily="34" charset="0"/>
              </a:rPr>
              <a:t>Дополнительную информацию уточняйте у компании авиаперевозчика!!!</a:t>
            </a:r>
            <a:endParaRPr lang="ru-RU" sz="1000" b="1" u="sng" smtClean="0"/>
          </a:p>
          <a:p>
            <a:pPr marL="0" indent="0" algn="ctr">
              <a:buFont typeface="Arial" charset="0"/>
              <a:buNone/>
            </a:pPr>
            <a:endParaRPr lang="ru-RU" sz="1000" b="1" u="sng" smtClean="0"/>
          </a:p>
          <a:p>
            <a:pPr marL="0" indent="0">
              <a:buFont typeface="Arial" charset="0"/>
              <a:buNone/>
            </a:pPr>
            <a:r>
              <a:rPr lang="ru-RU" sz="1000" b="1" u="sng" smtClean="0"/>
              <a:t>Помощник Оренбургского транспортного прокурора </a:t>
            </a:r>
          </a:p>
          <a:p>
            <a:pPr marL="0" indent="0">
              <a:buFont typeface="Arial" charset="0"/>
              <a:buNone/>
            </a:pPr>
            <a:r>
              <a:rPr lang="ru-RU" sz="1000" b="1" u="sng" smtClean="0"/>
              <a:t>Мамазяров Р.И.</a:t>
            </a:r>
          </a:p>
          <a:p>
            <a:pPr marL="0" indent="0"/>
            <a:endParaRPr lang="ru-RU" sz="1000" b="1" smtClean="0">
              <a:latin typeface="Copperplate Gothic Bold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altLang="ru-RU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Ясность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302</TotalTime>
  <Words>68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Copperplate Gothic Bold</vt:lpstr>
      <vt:lpstr>Ясность</vt:lpstr>
      <vt:lpstr>             ОРЕНБУРГСКАЯ ТРАНСПОРТНАЯ ПРОКУРАТУРА   г. Оренбург, Проспект Парковый, д. 6, тел. 301322 ПАМЯТКА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ПАМЯТКА: ЧТО НУЖНО ЗНАТЬ О КОРРУПЦИИ?</dc:title>
  <dc:creator>Валерия Бессонова</dc:creator>
  <cp:lastModifiedBy>Samsung</cp:lastModifiedBy>
  <cp:revision>39</cp:revision>
  <cp:lastPrinted>2022-03-02T05:43:11Z</cp:lastPrinted>
  <dcterms:created xsi:type="dcterms:W3CDTF">2020-12-16T13:25:00Z</dcterms:created>
  <dcterms:modified xsi:type="dcterms:W3CDTF">2022-11-22T04:55:36Z</dcterms:modified>
</cp:coreProperties>
</file>