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34589" autoAdjust="0"/>
    <p:restoredTop sz="86344" autoAdjust="0"/>
  </p:normalViewPr>
  <p:slideViewPr>
    <p:cSldViewPr>
      <p:cViewPr varScale="1">
        <p:scale>
          <a:sx n="73" d="100"/>
          <a:sy n="73" d="100"/>
        </p:scale>
        <p:origin x="-184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2142" y="-84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раз слайда 8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Заметки 11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19E87-E56A-4F2F-915C-72434719D7BE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D0964-A79F-4635-AC11-95ADE60635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96304-56A6-4E8D-B199-B495183F5FCE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D9D60-A0A8-40CF-99A2-334F7E2A31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64932-61FC-46ED-98EC-B4A93BDBBA09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27FD6-C421-4856-9870-BD7E15B805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8D5D8-B738-4AA7-B5A4-E78B3B217AB6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C32BB-AE1B-4A7D-9DE3-89C8119754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11A8D-73BF-4512-827D-CB22EC2CDEB3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5E58D-51DB-43BD-BD21-D583B296CC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639A3-6C34-495A-8240-5A6812E51520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104C6-7914-4B26-BDF9-164DE5DC71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F7ADD-8165-4FD0-AD33-898B7077215C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32CE4-7618-4E15-A3CC-28B654258B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54FD3-FE9F-4B5D-8DB2-DD1FCF089A50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06EC9-5286-4D64-9F05-AE229DC643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927E0-B706-4608-AD8B-7035DB28CBB1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3E5EB-6CC7-468A-9D28-C4C47232BC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8AAF8-3F8F-40CC-84D5-A7EA326DA3CD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4E6A3-2206-4477-A78F-0EFA0A3E16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89ACC-9CC8-42DC-8131-C224FD884368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3AD2D-23A1-4059-9F40-A2B54411E0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0CD87BC-7D5C-45B4-BE33-0141EE7A70A6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DF1FF4D-1A3A-41C0-977A-F65D79EF6C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7" r:id="rId1"/>
    <p:sldLayoutId id="2147483970" r:id="rId2"/>
    <p:sldLayoutId id="2147483978" r:id="rId3"/>
    <p:sldLayoutId id="2147483971" r:id="rId4"/>
    <p:sldLayoutId id="2147483979" r:id="rId5"/>
    <p:sldLayoutId id="2147483972" r:id="rId6"/>
    <p:sldLayoutId id="2147483973" r:id="rId7"/>
    <p:sldLayoutId id="2147483980" r:id="rId8"/>
    <p:sldLayoutId id="2147483974" r:id="rId9"/>
    <p:sldLayoutId id="2147483975" r:id="rId10"/>
    <p:sldLayoutId id="21474839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850" y="366713"/>
            <a:ext cx="1603375" cy="131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altLang="ru-RU" sz="2900" b="1" smtClean="0"/>
              <a:t>            </a:t>
            </a:r>
            <a:br>
              <a:rPr lang="ru-RU" altLang="ru-RU" sz="2900" b="1" smtClean="0"/>
            </a:br>
            <a:r>
              <a:rPr lang="ru-RU" altLang="ru-RU" sz="2200" b="1" smtClean="0">
                <a:solidFill>
                  <a:srgbClr val="292934"/>
                </a:solidFill>
              </a:rPr>
              <a:t>ОРЕНБУРГСКАЯ ТРАНСПОРТНАЯ ПРОКУРАТУРА  </a:t>
            </a:r>
            <a:br>
              <a:rPr lang="ru-RU" altLang="ru-RU" sz="2200" b="1" smtClean="0">
                <a:solidFill>
                  <a:srgbClr val="292934"/>
                </a:solidFill>
              </a:rPr>
            </a:br>
            <a:r>
              <a:rPr lang="ru-RU" altLang="ru-RU" sz="1600" smtClean="0">
                <a:solidFill>
                  <a:schemeClr val="tx1"/>
                </a:solidFill>
              </a:rPr>
              <a:t>г. Оренбург, Проспект Парковый, д. 6, тел. 301-320</a:t>
            </a:r>
            <a:r>
              <a:rPr lang="ru-RU" altLang="ru-RU" sz="1500" smtClean="0"/>
              <a:t/>
            </a:r>
            <a:br>
              <a:rPr lang="ru-RU" altLang="ru-RU" sz="1500" smtClean="0"/>
            </a:br>
            <a:r>
              <a:rPr lang="ru-RU" altLang="ru-RU" sz="2900" b="1" smtClean="0"/>
              <a:t>                             </a:t>
            </a:r>
            <a:r>
              <a:rPr lang="ru-RU" altLang="ru-RU" sz="2600" b="1" smtClean="0">
                <a:solidFill>
                  <a:srgbClr val="FF0000"/>
                </a:solidFill>
              </a:rPr>
              <a:t>ПАМЯТКА</a:t>
            </a:r>
            <a:r>
              <a:rPr lang="ru-RU" altLang="ru-RU" sz="2000" b="1" smtClean="0">
                <a:solidFill>
                  <a:srgbClr val="FF0000"/>
                </a:solidFill>
              </a:rPr>
              <a:t/>
            </a:r>
            <a:br>
              <a:rPr lang="ru-RU" altLang="ru-RU" sz="2000" b="1" smtClean="0">
                <a:solidFill>
                  <a:srgbClr val="FF0000"/>
                </a:solidFill>
              </a:rPr>
            </a:br>
            <a:r>
              <a:rPr lang="ru-RU" altLang="ru-RU" sz="2900" b="1" smtClean="0">
                <a:solidFill>
                  <a:srgbClr val="FF0000"/>
                </a:solidFill>
              </a:rPr>
              <a:t>           </a:t>
            </a:r>
            <a:endParaRPr lang="ru-RU" altLang="ru-RU" sz="1100" b="1" smtClean="0">
              <a:solidFill>
                <a:schemeClr val="tx1"/>
              </a:solidFill>
            </a:endParaRPr>
          </a:p>
        </p:txBody>
      </p:sp>
      <p:sp>
        <p:nvSpPr>
          <p:cNvPr id="6148" name="Объект 1"/>
          <p:cNvSpPr>
            <a:spLocks noGrp="1"/>
          </p:cNvSpPr>
          <p:nvPr>
            <p:ph sz="half" idx="2"/>
          </p:nvPr>
        </p:nvSpPr>
        <p:spPr>
          <a:xfrm>
            <a:off x="4500563" y="1946275"/>
            <a:ext cx="4643437" cy="489585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sz="1000" b="1" smtClean="0"/>
              <a:t>Оружие принимается к перевозке в разряженном состоянии при наличии:</a:t>
            </a:r>
          </a:p>
          <a:p>
            <a:pPr marL="0" indent="0">
              <a:buFont typeface="Arial" charset="0"/>
              <a:buNone/>
            </a:pPr>
            <a:r>
              <a:rPr lang="ru-RU" sz="1000" smtClean="0"/>
              <a:t>- лицензии или разрешения, </a:t>
            </a:r>
          </a:p>
          <a:p>
            <a:pPr marL="0" indent="0">
              <a:buFont typeface="Arial" charset="0"/>
              <a:buNone/>
            </a:pPr>
            <a:r>
              <a:rPr lang="ru-RU" sz="1000" smtClean="0"/>
              <a:t>- копии разрешения на хранение и использование оружия, заверенной в установленном законодательством Российской Федерации порядке (в случае необходимости с приложением списка номерного учета оружия), копии Единого календарного плана межрегиональных, всероссийских и международных физкультурных мероприятий и спортивных мероприятий, календарных планов физкультурных мероприятий и спортивных мероприятий субъектов Российской Федерации, муниципальных образований, календарных планов общероссийских и региональных спортивных федераций и приказа руководителя юридического лица об организации транспортировки оружия и патронов, для спортивного оружия.</a:t>
            </a:r>
          </a:p>
          <a:p>
            <a:pPr marL="0" indent="0">
              <a:buFont typeface="Arial" charset="0"/>
              <a:buNone/>
            </a:pPr>
            <a:r>
              <a:rPr lang="ru-RU" sz="1000" smtClean="0"/>
              <a:t>К перевозке в качестве зарегистрированного багажа от одного пассажира принимается оружие, в количестве не превышающем 5 единиц, патроны, в количестве не превышающем 1000 штук, весом не более 5 кг.</a:t>
            </a:r>
          </a:p>
          <a:p>
            <a:pPr marL="0" indent="0">
              <a:buFont typeface="Arial" charset="0"/>
              <a:buNone/>
            </a:pPr>
            <a:r>
              <a:rPr lang="ru-RU" sz="1000" smtClean="0"/>
              <a:t>Перевозка боеприпасов с разрывными или зажигательными пулями, патронов для газового оружия, а также устройств, снаряженных слезоточивыми или раздражающими веществами, на борту воздушных судов гражданской авиации запрещена.</a:t>
            </a:r>
          </a:p>
          <a:p>
            <a:pPr marL="0" indent="0">
              <a:buFont typeface="Arial" charset="0"/>
              <a:buNone/>
            </a:pPr>
            <a:r>
              <a:rPr lang="ru-RU" sz="1000" smtClean="0"/>
              <a:t>Перевозка оружия без пассажира запрещается. Исключение составляет перевозка оружия, не отправленного на одном рейсе с пассажиром, по причинам, не зависящим от него и (или) перевозчика. Оружие, ошибочно отправленное без пассажира не по назначению (в другой аэропорт), ближайшим рейсом должно быть отправлено в аэропорт отправления.</a:t>
            </a:r>
          </a:p>
          <a:p>
            <a:pPr marL="0" indent="0">
              <a:buFont typeface="Arial" charset="0"/>
              <a:buNone/>
            </a:pPr>
            <a:endParaRPr lang="ru-RU" sz="1000" smtClean="0"/>
          </a:p>
          <a:p>
            <a:pPr marL="0" indent="0">
              <a:buFont typeface="Arial" charset="0"/>
              <a:buNone/>
            </a:pPr>
            <a:endParaRPr lang="ru-RU" sz="1000" smtClean="0"/>
          </a:p>
          <a:p>
            <a:pPr marL="0" indent="0">
              <a:buFont typeface="Arial" charset="0"/>
              <a:buNone/>
            </a:pPr>
            <a:r>
              <a:rPr lang="ru-RU" sz="1000" smtClean="0"/>
              <a:t>Помощник Оренбургского транспортного прокурора Воробев О.С.</a:t>
            </a:r>
          </a:p>
        </p:txBody>
      </p:sp>
      <p:sp>
        <p:nvSpPr>
          <p:cNvPr id="6149" name="Текст 4"/>
          <p:cNvSpPr>
            <a:spLocks noGrp="1"/>
          </p:cNvSpPr>
          <p:nvPr>
            <p:ph type="body" idx="4294967295"/>
          </p:nvPr>
        </p:nvSpPr>
        <p:spPr>
          <a:xfrm>
            <a:off x="0" y="1484313"/>
            <a:ext cx="7667625" cy="628650"/>
          </a:xfrm>
          <a:extLst>
            <a:ext uri="{91240B29-F687-4F45-9708-019B960494DF}">
              <a14:hiddenLine xmlns:a14="http://schemas.microsoft.com/office/drawing/2010/main" xmlns="" w="44450" cap="flat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ru-RU" sz="2000" b="1" dirty="0"/>
              <a:t>О правилах перевозки оружия и боеприпасов воздушным транспортом.</a:t>
            </a:r>
            <a:endParaRPr lang="ru-RU" alt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Объект 1"/>
          <p:cNvSpPr>
            <a:spLocks noGrp="1"/>
          </p:cNvSpPr>
          <p:nvPr>
            <p:ph sz="half" idx="2"/>
          </p:nvPr>
        </p:nvSpPr>
        <p:spPr>
          <a:xfrm>
            <a:off x="0" y="2205038"/>
            <a:ext cx="4392613" cy="4564062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sz="1150" b="1" dirty="0"/>
              <a:t>Ст. 113 Воздушного кодекса Российской Федерации </a:t>
            </a:r>
            <a:r>
              <a:rPr lang="ru-RU" sz="1150" dirty="0"/>
              <a:t>установлено, что воздушная перевозка оружия, боевых припасов, взрывчатых веществ, отравляющих, легковоспламеняющихся, </a:t>
            </a:r>
            <a:r>
              <a:rPr lang="ru-RU" sz="1150" dirty="0" err="1"/>
              <a:t>радиосактивных</a:t>
            </a:r>
            <a:r>
              <a:rPr lang="ru-RU" sz="1150" dirty="0"/>
              <a:t> и других опасных предметов и веществ осуществляется в соответствии с законодательством Российской Федерации, федеральными авиационными правилами, а также международными договорами Российской Федерации.</a:t>
            </a:r>
          </a:p>
          <a:p>
            <a:pPr marL="0" indent="0">
              <a:buFont typeface="Arial" charset="0"/>
              <a:buNone/>
              <a:defRPr/>
            </a:pPr>
            <a:endParaRPr lang="ru-RU" sz="1150" dirty="0" smtClean="0"/>
          </a:p>
          <a:p>
            <a:pPr marL="0" indent="0">
              <a:buFont typeface="Arial" charset="0"/>
              <a:buNone/>
              <a:defRPr/>
            </a:pPr>
            <a:r>
              <a:rPr lang="ru-RU" sz="1150" dirty="0" smtClean="0"/>
              <a:t>Федеральные </a:t>
            </a:r>
            <a:r>
              <a:rPr lang="ru-RU" sz="1150" dirty="0"/>
              <a:t>авиационные правила «О воздушной перевозке оружия и патронов», утвержденные приказом Минтранса России от 16.08.2021 № 275, вступившие в силу с 1 марта 2022 г. и действующие до 1 марта 2028 г., регламентируют порядок перевозки оружия и патронов на воздушном транспорте.</a:t>
            </a:r>
          </a:p>
          <a:p>
            <a:pPr marL="0" indent="0">
              <a:buFont typeface="Arial" charset="0"/>
              <a:buNone/>
              <a:defRPr/>
            </a:pPr>
            <a:endParaRPr lang="ru-RU" sz="1150" dirty="0" smtClean="0"/>
          </a:p>
          <a:p>
            <a:pPr marL="0" indent="0">
              <a:buFont typeface="Arial" charset="0"/>
              <a:buNone/>
              <a:defRPr/>
            </a:pPr>
            <a:r>
              <a:rPr lang="ru-RU" sz="1150" dirty="0" smtClean="0"/>
              <a:t>Оружие </a:t>
            </a:r>
            <a:r>
              <a:rPr lang="ru-RU" sz="1150" dirty="0"/>
              <a:t>подлежит перевозке в качестве отдельного места зарегистрированного багажа в изолированном отсеке воздушного судна, оплаченного по тарифам, установленным перевозчиком. Патроны к оружию должны размещаться отдельно от оружия. Калибр принимаемых патронов должен соответствовать калибру, указанному в лицензии на оружие, либо разрешении на его хранение, хранение и ношение, хранение и использование конкретных видов, типов и моделей оружия</a:t>
            </a:r>
            <a:r>
              <a:rPr lang="ru-RU" sz="1150" dirty="0" smtClean="0"/>
              <a:t>.</a:t>
            </a:r>
            <a:endParaRPr lang="ru-RU" sz="11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Ясность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332</TotalTime>
  <Words>187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Ясность</vt:lpstr>
      <vt:lpstr>             ОРЕНБУРГСКАЯ ТРАНСПОРТНАЯ ПРОКУРАТУРА   г. Оренбург, Проспект Парковый, д. 6, тел. 301-320                              ПАМЯТКА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ПАМЯТКА: ЧТО НУЖНО ЗНАТЬ О КОРРУПЦИИ?</dc:title>
  <dc:creator>Валерия Бессонова</dc:creator>
  <cp:lastModifiedBy>Samsung</cp:lastModifiedBy>
  <cp:revision>41</cp:revision>
  <cp:lastPrinted>2022-03-02T05:43:11Z</cp:lastPrinted>
  <dcterms:created xsi:type="dcterms:W3CDTF">2020-12-16T13:25:00Z</dcterms:created>
  <dcterms:modified xsi:type="dcterms:W3CDTF">2022-11-22T04:56:00Z</dcterms:modified>
</cp:coreProperties>
</file>