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0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34589" autoAdjust="0"/>
    <p:restoredTop sz="86344" autoAdjust="0"/>
  </p:normalViewPr>
  <p:slideViewPr>
    <p:cSldViewPr>
      <p:cViewPr varScale="1">
        <p:scale>
          <a:sx n="73" d="100"/>
          <a:sy n="73" d="100"/>
        </p:scale>
        <p:origin x="-17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2142" y="-84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раз слайда 8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Заметки 11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03C9B-7F32-49A6-9EA3-74DEE0F5689D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BDAA6C-3D20-493E-BA0E-B7CC3A49F7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DC2FA-9D42-4EE5-BA7E-DE3FF93FB007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AA5F3-83D2-4678-990B-47286339DB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D84E2-4EC0-4ED1-93FA-AF8F2B9871E4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671A91-4099-45DD-8815-91CA8C048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AA355-9573-479D-A41B-2CF81A34467A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E5740-3609-4A99-BE87-D64B17ED8A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DCB95C-27C8-4B0C-9BD3-502AF6545774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BB7D3-DFBB-484B-8CBD-D01F833287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26A3B-C1C0-46AF-9977-B067F1509BEE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06B4D-9CEA-4304-ACEC-4BFBB39166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C3602-2111-4827-8243-E2C65EBA442D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0B23B-99B2-4513-BE28-5ADF5012C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FA7AB-72E9-4963-9266-3CCBECBDD277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BD6DA-BD99-4EDB-A2AE-4EB7BD0EE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86A23-5B51-4C50-9626-F431157D2AE9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E58D6-5166-4C12-B807-8661A0142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006EB-59EB-473C-B2C1-5B9CC04C7BBC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A0542-D4A9-48E6-AE21-7D2C92B5E6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B3BE0A-BA15-4069-8CCA-5D4223B074F6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032C4-9915-48F2-BCA0-BCAE70743B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1FFC0EE-98EF-4A34-B068-20245A65EA8B}" type="datetimeFigureOut">
              <a:rPr lang="ru-RU"/>
              <a:pPr>
                <a:defRPr/>
              </a:pPr>
              <a:t>22.11.2022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48D4ADD-BDD3-4981-A5B7-AC88D1C280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77" r:id="rId2"/>
    <p:sldLayoutId id="2147483986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7" r:id="rId9"/>
    <p:sldLayoutId id="2147483983" r:id="rId10"/>
    <p:sldLayoutId id="21474839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20025" y="762000"/>
            <a:ext cx="1169988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8313" y="773113"/>
            <a:ext cx="8229600" cy="13906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altLang="ru-RU" sz="3200" b="1" dirty="0" smtClean="0">
                <a:solidFill>
                  <a:schemeClr val="accent1">
                    <a:lumMod val="75000"/>
                  </a:schemeClr>
                </a:solidFill>
              </a:rPr>
              <a:t>            </a:t>
            </a:r>
            <a:br>
              <a:rPr lang="ru-RU" alt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altLang="ru-RU" sz="2400" b="1" dirty="0" smtClean="0">
                <a:solidFill>
                  <a:srgbClr val="292934"/>
                </a:solidFill>
              </a:rPr>
              <a:t>ОРЕНБУРГСКАЯ ТРАНСПОРТНАЯ ПРОКУРАТУРА  </a:t>
            </a:r>
            <a:br>
              <a:rPr lang="ru-RU" altLang="ru-RU" sz="2400" b="1" dirty="0" smtClean="0">
                <a:solidFill>
                  <a:srgbClr val="292934"/>
                </a:solidFill>
              </a:rPr>
            </a:br>
            <a:r>
              <a:rPr lang="ru-RU" altLang="ru-RU" sz="1800" dirty="0">
                <a:solidFill>
                  <a:schemeClr val="tx1"/>
                </a:solidFill>
              </a:rPr>
              <a:t>г. Оренбург, Проспект Парковый, д. </a:t>
            </a:r>
            <a:r>
              <a:rPr lang="ru-RU" altLang="ru-RU" sz="1800" dirty="0" smtClean="0">
                <a:solidFill>
                  <a:schemeClr val="tx1"/>
                </a:solidFill>
              </a:rPr>
              <a:t>6, тел</a:t>
            </a:r>
            <a:r>
              <a:rPr lang="ru-RU" altLang="ru-RU" sz="1800" dirty="0">
                <a:solidFill>
                  <a:schemeClr val="tx1"/>
                </a:solidFill>
              </a:rPr>
              <a:t>. </a:t>
            </a:r>
            <a:r>
              <a:rPr lang="ru-RU" altLang="ru-RU" sz="1800" dirty="0" smtClean="0">
                <a:solidFill>
                  <a:schemeClr val="tx1"/>
                </a:solidFill>
              </a:rPr>
              <a:t>301-320</a:t>
            </a:r>
            <a:br>
              <a:rPr lang="ru-RU" altLang="ru-RU" sz="1800" dirty="0" smtClean="0">
                <a:solidFill>
                  <a:schemeClr val="tx1"/>
                </a:solidFill>
              </a:rPr>
            </a:br>
            <a:r>
              <a:rPr lang="ru-RU" altLang="ru-RU" sz="2900" b="1" dirty="0" smtClean="0">
                <a:solidFill>
                  <a:schemeClr val="tx1"/>
                </a:solidFill>
              </a:rPr>
              <a:t>ПАМЯТКА</a:t>
            </a:r>
            <a:r>
              <a:rPr lang="ru-RU" altLang="ru-RU" sz="2200" b="1" dirty="0" smtClean="0">
                <a:solidFill>
                  <a:srgbClr val="FF0000"/>
                </a:solidFill>
              </a:rPr>
              <a:t/>
            </a:r>
            <a:br>
              <a:rPr lang="ru-RU" altLang="ru-RU" sz="2200" b="1" dirty="0" smtClean="0">
                <a:solidFill>
                  <a:srgbClr val="FF0000"/>
                </a:solidFill>
              </a:rPr>
            </a:br>
            <a:r>
              <a:rPr lang="ru-RU" altLang="ru-RU" sz="3200" b="1" dirty="0" smtClean="0">
                <a:solidFill>
                  <a:srgbClr val="FF0000"/>
                </a:solidFill>
              </a:rPr>
              <a:t>           </a:t>
            </a:r>
            <a:endParaRPr lang="ru-RU" altLang="ru-RU" sz="1200" b="1" dirty="0" smtClean="0">
              <a:solidFill>
                <a:schemeClr val="tx1"/>
              </a:solidFill>
            </a:endParaRPr>
          </a:p>
        </p:txBody>
      </p:sp>
      <p:sp>
        <p:nvSpPr>
          <p:cNvPr id="5124" name="Объект 10"/>
          <p:cNvSpPr>
            <a:spLocks noGrp="1"/>
          </p:cNvSpPr>
          <p:nvPr>
            <p:ph sz="half" idx="1"/>
          </p:nvPr>
        </p:nvSpPr>
        <p:spPr>
          <a:xfrm>
            <a:off x="82550" y="2439988"/>
            <a:ext cx="5629275" cy="2025650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ru-RU" altLang="ru-RU" sz="1400" smtClean="0"/>
              <a:t>Транспортные средства для личного пользования при соблюдении определенных условий могут быть временно ввезены </a:t>
            </a:r>
            <a:br>
              <a:rPr lang="ru-RU" altLang="ru-RU" sz="1400" smtClean="0"/>
            </a:br>
            <a:r>
              <a:rPr lang="ru-RU" altLang="ru-RU" sz="1400" smtClean="0"/>
              <a:t>на территорию ЕАЭС на срок до года либо на срок предоставления соответствующему лицу привилегий в государстве - члене ЕАЭС.</a:t>
            </a:r>
          </a:p>
          <a:p>
            <a:pPr marL="0" indent="0" algn="just">
              <a:buFont typeface="Wingdings 2" pitchFamily="18" charset="2"/>
              <a:buNone/>
            </a:pPr>
            <a:r>
              <a:rPr lang="ru-RU" altLang="ru-RU" sz="1400" smtClean="0"/>
              <a:t>Временный ввоз физическим лицом на территорию ЕАЭС транспортных средств для личного пользования (далее также - ТС) и срок такого ввоза зависят прежде всего от статуса физического лица и места регистрации транспортного средства.</a:t>
            </a:r>
            <a:endParaRPr lang="ru-RU" altLang="ru-RU" sz="1300" smtClean="0"/>
          </a:p>
        </p:txBody>
      </p:sp>
      <p:sp>
        <p:nvSpPr>
          <p:cNvPr id="5125" name="Объект 10"/>
          <p:cNvSpPr>
            <a:spLocks noGrp="1"/>
          </p:cNvSpPr>
          <p:nvPr>
            <p:ph sz="half" idx="2"/>
          </p:nvPr>
        </p:nvSpPr>
        <p:spPr>
          <a:xfrm>
            <a:off x="17463" y="4797425"/>
            <a:ext cx="9126537" cy="1296988"/>
          </a:xfrm>
        </p:spPr>
        <p:txBody>
          <a:bodyPr/>
          <a:lstStyle/>
          <a:p>
            <a:pPr marL="0" indent="0" algn="just">
              <a:buFont typeface="Wingdings 2" pitchFamily="18" charset="2"/>
              <a:buNone/>
            </a:pPr>
            <a:r>
              <a:rPr lang="ru-RU" altLang="ru-RU" sz="1400" b="1" smtClean="0"/>
              <a:t>Справка. Транспортные средства для личного пользования</a:t>
            </a:r>
          </a:p>
          <a:p>
            <a:pPr marL="0" indent="0" algn="just">
              <a:buFont typeface="Wingdings 2" pitchFamily="18" charset="2"/>
              <a:buNone/>
            </a:pPr>
            <a:r>
              <a:rPr lang="ru-RU" altLang="ru-RU" sz="1400" smtClean="0"/>
              <a:t>К таковым относятся отдельные виды авто- и мототранспортных средств и прицепов к ним (в частности, легковые автомобили, мотоциклы, дома-автоприцепы), водное судно или воздушное судно, принадлежащие физическому лицу, перемещающему эти ТС через таможенную границу ЕАЭС в личных целях (пп. 50 п. 1 ст. 2 ТК ЕАЭС; Перечень, утв. Решением Коллегии Евразийской экономической комиссии от 30.06.2017 N 74).</a:t>
            </a:r>
          </a:p>
        </p:txBody>
      </p:sp>
      <p:sp>
        <p:nvSpPr>
          <p:cNvPr id="5126" name="Прямоугольник 12"/>
          <p:cNvSpPr>
            <a:spLocks noChangeArrowheads="1"/>
          </p:cNvSpPr>
          <p:nvPr/>
        </p:nvSpPr>
        <p:spPr bwMode="auto">
          <a:xfrm>
            <a:off x="17463" y="1722438"/>
            <a:ext cx="8388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None/>
            </a:pPr>
            <a:r>
              <a:rPr lang="ru-RU" altLang="ru-RU" sz="1600" b="1"/>
              <a:t>Каков порядок временного ввоза на территорию ЕАЭС транспортных средств для личного пользования?</a:t>
            </a:r>
            <a:endParaRPr lang="ru-RU" altLang="ru-RU" sz="1600"/>
          </a:p>
        </p:txBody>
      </p:sp>
      <p:sp>
        <p:nvSpPr>
          <p:cNvPr id="5127" name="AutoShape 15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5128" name="AutoShape 14"/>
          <p:cNvSpPr>
            <a:spLocks noChangeAspect="1" noChangeArrowheads="1"/>
          </p:cNvSpPr>
          <p:nvPr/>
        </p:nvSpPr>
        <p:spPr bwMode="auto">
          <a:xfrm>
            <a:off x="0" y="76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5129" name="Picture 11" descr="https://avatars.dzeninfra.ru/get-zen_doc/5231757/pub_62735ecba4797a5ee685b7e8_62735edf06cc8d68b388900a/scale_12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1825" y="2316163"/>
            <a:ext cx="340995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8"/>
          <p:cNvSpPr>
            <a:spLocks noChangeAspect="1" noChangeArrowheads="1"/>
          </p:cNvSpPr>
          <p:nvPr/>
        </p:nvSpPr>
        <p:spPr bwMode="auto">
          <a:xfrm>
            <a:off x="0" y="457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6147" name="AutoShape 7"/>
          <p:cNvSpPr>
            <a:spLocks noChangeAspect="1" noChangeArrowheads="1"/>
          </p:cNvSpPr>
          <p:nvPr/>
        </p:nvSpPr>
        <p:spPr bwMode="auto">
          <a:xfrm>
            <a:off x="0" y="7620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12700" y="928688"/>
            <a:ext cx="9131300" cy="246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sz="1400" b="1" dirty="0">
                <a:latin typeface="+mn-lt"/>
              </a:rPr>
              <a:t> 1. Срок временного ввоза транспортных средств на территорию ЕАЭС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Допускается временный ввоз физлицом на таможенную территорию ЕАЭС на срок не более года следующих ТС (</a:t>
            </a:r>
            <a:r>
              <a:rPr lang="ru-RU" sz="1400" dirty="0" err="1">
                <a:latin typeface="+mn-lt"/>
              </a:rPr>
              <a:t>пп</a:t>
            </a:r>
            <a:r>
              <a:rPr lang="ru-RU" sz="1400" dirty="0">
                <a:latin typeface="+mn-lt"/>
              </a:rPr>
              <a:t>. 11, 17 п. 1 ст. 2, п. 1 ст. 264 ТК ЕАЭС):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1)ТС, зарегистрированных в государстве, не являющемся членом ЕАЭС, если ввоз осуществлен лицом без постоянного места жительства в одном из государств - членов ЕАЭС;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2)ТС, не зарегистрированных в одном из государств - членов ЕАЭС и в государстве, не являющемся членом ЕАЭС, если ввоз осуществлен лицом без постоянного места жительства в одном из государств </a:t>
            </a:r>
            <a:r>
              <a:rPr lang="ru-RU" sz="1400" dirty="0" smtClean="0">
                <a:latin typeface="+mn-lt"/>
              </a:rPr>
              <a:t/>
            </a:r>
            <a:br>
              <a:rPr lang="ru-RU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- </a:t>
            </a:r>
            <a:r>
              <a:rPr lang="ru-RU" sz="1400" dirty="0">
                <a:latin typeface="+mn-lt"/>
              </a:rPr>
              <a:t>членов ЕАЭС, имеющим намерение переселиться на постоянное место жительства в одну из стран ЕАЭС, получить статус беженца или вынужденного переселенца;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3)ТС, зарегистрированных в государстве, не являющемся членом ЕАЭС, если ввоз осуществлен лицом </a:t>
            </a:r>
            <a:r>
              <a:rPr lang="ru-RU" sz="1400" dirty="0" smtClean="0">
                <a:latin typeface="+mn-lt"/>
              </a:rPr>
              <a:t/>
            </a:r>
            <a:br>
              <a:rPr lang="ru-RU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с </a:t>
            </a:r>
            <a:r>
              <a:rPr lang="ru-RU" sz="1400" dirty="0">
                <a:latin typeface="+mn-lt"/>
              </a:rPr>
              <a:t>постоянным местом жительства в одном из государств - членов ЕАЭС.</a:t>
            </a:r>
            <a:endParaRPr lang="ru-RU" altLang="ru-RU" sz="1300" dirty="0" smtClean="0">
              <a:latin typeface="+mn-lt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3395663"/>
            <a:ext cx="6732588" cy="332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>
              <a:defRPr/>
            </a:pPr>
            <a:r>
              <a:rPr lang="ru-RU" sz="1400" i="1" dirty="0">
                <a:latin typeface="+mn-lt"/>
              </a:rPr>
              <a:t>При этом в случае изъятия временно ввезенного ТС либо наложения на него ареста течение срока временного ввоза приостанавливается и, по общему правилу, возобновляется с даты вступления в силу решения об отмене изъятия (ареста) (п. 5 ст. 264 ТК ЕАЭС).</a:t>
            </a:r>
            <a:endParaRPr lang="ru-RU" sz="1400" dirty="0">
              <a:latin typeface="+mn-lt"/>
            </a:endParaRPr>
          </a:p>
          <a:p>
            <a:pPr algn="just">
              <a:defRPr/>
            </a:pPr>
            <a:r>
              <a:rPr lang="ru-RU" sz="1400" i="1" dirty="0">
                <a:latin typeface="+mn-lt"/>
              </a:rPr>
              <a:t>          Определенные категории иностранных граждан имеют право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на временный ввоз ТС на таможенную территорию ЕАЭС на срок предоставления указанным лицам привилегий в государстве пребывания.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К таким лицам относятся, в частности, главы дипломатических представительств и консульских учреждений, члены дипломатического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и административно-технического персонала дипломатических представительств, консульские должностные лица и служащие консульских учреждений (далее - дипломаты и консульские служащие), если они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не проживают постоянно в государстве - члене ЕАЭС, являющемся государством их пребывания, и не являются гражданами такого государства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- члена ЕАЭС (п. 2 ст. 264, ст. ст. 298, 299 ТК ЕАЭС).</a:t>
            </a:r>
            <a:endParaRPr lang="ru-RU" sz="1400" dirty="0">
              <a:latin typeface="+mn-lt"/>
            </a:endParaRPr>
          </a:p>
        </p:txBody>
      </p:sp>
      <p:sp>
        <p:nvSpPr>
          <p:cNvPr id="6150" name="AutoShape 13" descr="https://i.pinimg.com/originals/0f/c2/1f/0fc21f5dbf600f6bcb1dc5f7985acfe4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altLang="ru-RU"/>
          </a:p>
        </p:txBody>
      </p:sp>
      <p:pic>
        <p:nvPicPr>
          <p:cNvPr id="6151" name="Picture 13" descr="https://www.dknn.ru/upload/iblock/1e5/1e5568dc397411b18f5d422162e14e1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65925" y="3343275"/>
            <a:ext cx="2289175" cy="3376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92175"/>
            <a:ext cx="9144000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b="1" dirty="0">
                <a:latin typeface="+mn-lt"/>
              </a:rPr>
              <a:t> 2. Условия временного ввоза транспортных средств на территорию ЕАЭС  (рассмотрим некоторые условия, соблюдение которых необходимо в случае временного ввоза на таможенную территорию ЕАЭС транспортных средств для личного пользования):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388" y="1689100"/>
            <a:ext cx="3816350" cy="3108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+mn-lt"/>
              </a:rPr>
              <a:t>2.1. Таможенное декларирование.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Перемещаемые через таможенную границу ЕАЭС транспортные средства подлежат таможенному декларированию с использованием пассажирской таможенной декларации (</a:t>
            </a:r>
            <a:r>
              <a:rPr lang="ru-RU" sz="1400" dirty="0" err="1">
                <a:latin typeface="+mn-lt"/>
              </a:rPr>
              <a:t>пп</a:t>
            </a:r>
            <a:r>
              <a:rPr lang="ru-RU" sz="1400" dirty="0">
                <a:latin typeface="+mn-lt"/>
              </a:rPr>
              <a:t>. 5 п. 1, п. 3 ст. 260 ТК ЕАЭС).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Также по общему правилу до истечения срока временного ввоза на таможенную территорию ЕАЭС транспортные средства подлежат таможенному декларированию, в частности, в целях вывоза или выпуска в свободное обращение (</a:t>
            </a:r>
            <a:r>
              <a:rPr lang="ru-RU" sz="1400" dirty="0" err="1">
                <a:latin typeface="+mn-lt"/>
              </a:rPr>
              <a:t>пп</a:t>
            </a:r>
            <a:r>
              <a:rPr lang="ru-RU" sz="1400" dirty="0">
                <a:latin typeface="+mn-lt"/>
              </a:rPr>
              <a:t>. 6 п. 1 ст. 260, п. 5 ст. 264 ТК ЕАЭС).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427538" y="1651000"/>
            <a:ext cx="4572000" cy="4894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300" b="1" dirty="0">
                <a:latin typeface="+mn-lt"/>
              </a:rPr>
              <a:t>2.2. Предоставление обеспечения уплаты таможенных платежей.</a:t>
            </a:r>
          </a:p>
          <a:p>
            <a:pPr algn="just">
              <a:defRPr/>
            </a:pPr>
            <a:r>
              <a:rPr lang="ru-RU" sz="1300" dirty="0">
                <a:latin typeface="+mn-lt"/>
              </a:rPr>
              <a:t>          Временный ввоз ТС на таможенную территорию ЕАЭС лицами, указанными в п. п. 2, 3 разд. 1, допускается при условии предоставления обеспечения уплаты таможенных платежей. Исключение составляют ТС, временно ввозимые без такого обеспечения лицами с постоянным местом жительства в одном из государств - членов ЕАЭС, являющимися, например, сотрудниками дипломатических представительств государств - членов ЕАЭС (п. 3 ст. 264 ТК ЕАЭС).</a:t>
            </a:r>
          </a:p>
          <a:p>
            <a:pPr algn="just">
              <a:defRPr/>
            </a:pPr>
            <a:r>
              <a:rPr lang="ru-RU" sz="1300" dirty="0">
                <a:latin typeface="+mn-lt"/>
              </a:rPr>
              <a:t>          Предоставить обеспечение уплаты таможенных платежей также обязаны лица без постоянного места жительства в одном из государств - членов ЕАЭС в случае временного ввоза второго и последующих ТС того же типа, зарегистрированных в государствах, не являющихся членами ЕАЭС, при наличии не вывезенных с таможенной территории ЕАЭС ранее временно ввезенных такими лицами ТС. Исключение предусмотрено для дипломатов и консульских служащих, которые не проживают постоянно в государстве - члене ЕАЭС, являющемся государством их пребывания, и не являются гражданами такого государства - члена ЕАЭС (п. п. 2, 4 ст. 264 ТК ЕАЭС).</a:t>
            </a:r>
          </a:p>
        </p:txBody>
      </p:sp>
      <p:pic>
        <p:nvPicPr>
          <p:cNvPr id="7173" name="Picture 6" descr="https://avatars.mds.yandex.net/i?id=0e7f9832b4f1189b29fccfc894f20f0c_l-5354766-images-thumbs&amp;n=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4797425"/>
            <a:ext cx="3519488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2338" y="781050"/>
            <a:ext cx="7343775" cy="59102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400" b="1" dirty="0">
                <a:latin typeface="+mn-lt"/>
              </a:rPr>
              <a:t>2.3. Нахождение в пользовании декларанта.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По общему правилу временно ввезенные ТС должны находиться на таможенной территории ЕАЭС в фактическом владении и пользовании декларанта, и их передача иным лицам допускается после осуществления таможенного декларирования в целях свободного обращения. Однако в некоторых случаях ТС могут быть переданы иным лицам без таможенного декларирования (п. п. 6, 7, 12 ст. 264 ТК ЕАЭС).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Например, декларант может передать ТС иным лицам без таможенного декларирования в следующих случаях (п. п. 8, 9 ст. 264 ТК ЕАЭС):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1)для проведения технического обслуживания, ремонта (за исключением капитального ремонта, модернизации) и (или) для хранения;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2)своим родителям, детям, супругу (супруге) с постоянным местом жительства в одном из государств - членов ЕАЭС;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3)лицу без постоянного места жительства в одном из государств - членов ЕАЭС, если декларант также является таким лицом;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4)сотруднику дипломатического представительства государства - члена ЕАЭС, если ТС зарегистрировано на такое дипломатическое представительство и было ввезено иным его сотрудником с постоянным местом жительства в одном из государств - членов ЕАЭС;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5)лицу с постоянным местом жительства в одном из государств - членов ЕАЭС, если декларант не имеет постоянного места жительства в одном из таких государств и при условии обеспечения исполнения обязанности по уплате таможенных платежей;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6)иному лицу для вывоза ТС с таможенной территории ЕАЭС, если такой вывоз не может быть осуществлен декларантом по причине его смерти, тяжелой болезни или иной объективной причине.</a:t>
            </a:r>
          </a:p>
          <a:p>
            <a:pPr algn="just">
              <a:defRPr/>
            </a:pPr>
            <a:r>
              <a:rPr lang="ru-RU" sz="1400" dirty="0">
                <a:latin typeface="+mn-lt"/>
              </a:rPr>
              <a:t>          В указанных выше случаях лица, которым переданы ТС, не вправе передавать их на таможенной территории ЕАЭС иным лицам, за исключением самого декларанта (п. 11 ст. 264 ТК ЕАЭС).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50" y="981075"/>
            <a:ext cx="9144000" cy="28463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1400" i="1" dirty="0">
                <a:latin typeface="+mn-lt"/>
              </a:rPr>
              <a:t>Дополнительно отметим, что граждане Армении, Белоруссии, Казахстана и Киргизии, имеющие постоянное место жительства в государстве - члене ЕАЭС, гражданами которого они являются, могут ввозить на таможенную территорию ЕАЭС сроком до 01.01.2024 любым способом моторные ТС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с электрическими двигателями (далее также - электромобили) с освобождением от уплаты таможенных платежей в рамках установленного для каждой такой страны количества ТС.</a:t>
            </a:r>
            <a:endParaRPr lang="ru-RU" sz="1400" dirty="0">
              <a:latin typeface="+mn-lt"/>
            </a:endParaRPr>
          </a:p>
          <a:p>
            <a:pPr algn="just">
              <a:defRPr/>
            </a:pPr>
            <a:r>
              <a:rPr lang="ru-RU" sz="1400" i="1" dirty="0">
                <a:latin typeface="+mn-lt"/>
              </a:rPr>
              <a:t>Временный ввоз электромобилей в РФ разрешен исключительно гражданам указанных стран, если такие ТС зарегистрированы в этих странах. При этом не допускается передача прав владения, пользования, распоряжения электромобилями лицам, имеющим гражданство РФ и (или) постоянное место жительства в РФ. Такое ограничение действует до уплаты таможенных платежей, но не более трех лет с даты регистрации пассажирской таможенной декларации, в соответствии с которой товары выпущены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в свободное обращение (п. 9 Приложения N 3 к Решению Совета Евразийской экономической комиссии </a:t>
            </a:r>
            <a:br>
              <a:rPr lang="ru-RU" sz="1400" i="1" dirty="0">
                <a:latin typeface="+mn-lt"/>
              </a:rPr>
            </a:br>
            <a:r>
              <a:rPr lang="ru-RU" sz="1400" i="1" dirty="0">
                <a:latin typeface="+mn-lt"/>
              </a:rPr>
              <a:t>от 20.12.2017 N 107).</a:t>
            </a:r>
            <a:endParaRPr lang="ru-RU" sz="1400" dirty="0">
              <a:latin typeface="+mn-lt"/>
            </a:endParaRPr>
          </a:p>
          <a:p>
            <a:pPr>
              <a:defRPr/>
            </a:pPr>
            <a:r>
              <a:rPr lang="ru-RU" sz="1100" dirty="0">
                <a:latin typeface="+mn-lt"/>
              </a:rPr>
              <a:t> 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55575" y="4508500"/>
            <a:ext cx="8880475" cy="20621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+mn-lt"/>
              </a:rPr>
              <a:t>          </a:t>
            </a:r>
            <a:r>
              <a:rPr lang="ru-RU" sz="1600" b="1" dirty="0">
                <a:latin typeface="+mn-lt"/>
              </a:rPr>
              <a:t>Обратите внимание! </a:t>
            </a:r>
            <a:endParaRPr lang="ru-RU" sz="1600" dirty="0">
              <a:latin typeface="+mn-lt"/>
            </a:endParaRPr>
          </a:p>
          <a:p>
            <a:pPr algn="ctr">
              <a:defRPr/>
            </a:pPr>
            <a:r>
              <a:rPr lang="ru-RU" sz="1600" b="1" dirty="0">
                <a:latin typeface="+mn-lt"/>
              </a:rPr>
              <a:t>          </a:t>
            </a:r>
            <a:r>
              <a:rPr lang="ru-RU" sz="1600" b="1" dirty="0" err="1">
                <a:latin typeface="+mn-lt"/>
              </a:rPr>
              <a:t>Невывоз</a:t>
            </a:r>
            <a:r>
              <a:rPr lang="ru-RU" sz="1600" b="1" dirty="0">
                <a:latin typeface="+mn-lt"/>
              </a:rPr>
              <a:t> с таможенной территории ЕАЭС временно ввезенных ТС в установленные сроки либо несоблюдение условий их передачи иным лицам влечет наложение административного штрафа на граждан в размере от 1 500 руб. </a:t>
            </a:r>
            <a:br>
              <a:rPr lang="ru-RU" sz="1600" b="1" dirty="0">
                <a:latin typeface="+mn-lt"/>
              </a:rPr>
            </a:br>
            <a:r>
              <a:rPr lang="ru-RU" sz="1600" b="1" dirty="0">
                <a:latin typeface="+mn-lt"/>
              </a:rPr>
              <a:t>до 2 500 руб. с конфискацией </a:t>
            </a:r>
            <a:r>
              <a:rPr lang="ru-RU" sz="1600" b="1" dirty="0">
                <a:latin typeface="+mn-lt"/>
              </a:rPr>
              <a:t> ТС </a:t>
            </a:r>
            <a:r>
              <a:rPr lang="ru-RU" sz="1600" b="1" dirty="0">
                <a:latin typeface="+mn-lt"/>
              </a:rPr>
              <a:t>или без таковой либо конфискацию ТС, а также обязанность </a:t>
            </a:r>
            <a:br>
              <a:rPr lang="ru-RU" sz="1600" b="1" dirty="0">
                <a:latin typeface="+mn-lt"/>
              </a:rPr>
            </a:br>
            <a:r>
              <a:rPr lang="ru-RU" sz="1600" b="1" dirty="0">
                <a:latin typeface="+mn-lt"/>
              </a:rPr>
              <a:t>по уплате таможенных платежей (ч. 1 ст. 16.18, </a:t>
            </a:r>
            <a:br>
              <a:rPr lang="ru-RU" sz="1600" b="1" dirty="0">
                <a:latin typeface="+mn-lt"/>
              </a:rPr>
            </a:br>
            <a:r>
              <a:rPr lang="ru-RU" sz="1600" b="1" dirty="0">
                <a:latin typeface="+mn-lt"/>
              </a:rPr>
              <a:t>ч. 2 ст. 16.24 КоАП РФ; п. п. 5, 6 ст. 268 ТК ЕАЭС).</a:t>
            </a:r>
            <a:endParaRPr lang="ru-RU" sz="1600" dirty="0">
              <a:latin typeface="+mn-lt"/>
            </a:endParaRPr>
          </a:p>
        </p:txBody>
      </p:sp>
      <p:sp>
        <p:nvSpPr>
          <p:cNvPr id="9220" name="AutoShape 6" descr="https://www.nsb-rf.ru/wp-content/uploads/2021/03/33b631c1f760e681f321351ad842eaf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9221" name="Picture 8" descr="https://www.nsb-rf.ru/wp-content/uploads/2021/03/33b631c1f760e681f321351ad842eaf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7750" y="3500438"/>
            <a:ext cx="201612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483</TotalTime>
  <Words>954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Constantia</vt:lpstr>
      <vt:lpstr>Wingdings 2</vt:lpstr>
      <vt:lpstr>Поток</vt:lpstr>
      <vt:lpstr>             ОРЕНБУРГСКАЯ ТРАНСПОРТНАЯ ПРОКУРАТУРА   г. Оренбург, Проспект Парковый, д. 6, тел. 301-320 ПАМЯТКА          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ПАМЯТКА: ЧТО НУЖНО ЗНАТЬ О КОРРУПЦИИ?</dc:title>
  <dc:creator>Валерия Бессонова</dc:creator>
  <cp:lastModifiedBy>Samsung</cp:lastModifiedBy>
  <cp:revision>38</cp:revision>
  <cp:lastPrinted>2022-03-02T05:39:57Z</cp:lastPrinted>
  <dcterms:created xsi:type="dcterms:W3CDTF">2020-12-16T13:25:00Z</dcterms:created>
  <dcterms:modified xsi:type="dcterms:W3CDTF">2022-11-22T04:56:19Z</dcterms:modified>
</cp:coreProperties>
</file>