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3"/>
  </p:notesMasterIdLst>
  <p:sldIdLst>
    <p:sldId id="256" r:id="rId2"/>
  </p:sldIdLst>
  <p:sldSz cx="9144000" cy="6858000" type="screen4x3"/>
  <p:notesSz cx="6797675" cy="9926638"/>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horzBarState="maximized">
    <p:restoredLeft sz="34589" autoAdjust="0"/>
    <p:restoredTop sz="86344" autoAdjust="0"/>
  </p:normalViewPr>
  <p:slideViewPr>
    <p:cSldViewPr>
      <p:cViewPr varScale="1">
        <p:scale>
          <a:sx n="73" d="100"/>
          <a:sy n="73" d="100"/>
        </p:scale>
        <p:origin x="-179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77" d="100"/>
          <a:sy n="77" d="100"/>
        </p:scale>
        <p:origin x="-2142" y="-84"/>
      </p:cViewPr>
      <p:guideLst>
        <p:guide orient="horz" pos="3126"/>
        <p:guide pos="2141"/>
      </p:guideLst>
    </p:cSldViewPr>
  </p:notes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Образ слайда 8"/>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10" name="Нижний колонтитул 9"/>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pPr>
              <a:defRPr/>
            </a:pPr>
            <a:endParaRPr lang="ru-RU"/>
          </a:p>
        </p:txBody>
      </p:sp>
      <p:sp>
        <p:nvSpPr>
          <p:cNvPr id="12" name="Заметки 11"/>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cxnSp>
        <p:nvCxnSpPr>
          <p:cNvPr id="4" name="Straight Connector 7"/>
          <p:cNvCxnSpPr/>
          <p:nvPr/>
        </p:nvCxnSpPr>
        <p:spPr>
          <a:xfrm>
            <a:off x="685800" y="339883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ru-RU" smtClean="0"/>
              <a:t>Образец заголовка</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5" name="Date Placeholder 3"/>
          <p:cNvSpPr>
            <a:spLocks noGrp="1"/>
          </p:cNvSpPr>
          <p:nvPr>
            <p:ph type="dt" sz="half" idx="10"/>
          </p:nvPr>
        </p:nvSpPr>
        <p:spPr/>
        <p:txBody>
          <a:bodyPr/>
          <a:lstStyle>
            <a:lvl1pPr>
              <a:defRPr/>
            </a:lvl1pPr>
          </a:lstStyle>
          <a:p>
            <a:pPr>
              <a:defRPr/>
            </a:pPr>
            <a:fld id="{E4088B81-CDF1-4966-8FA1-7E8A7DE13D74}" type="datetimeFigureOut">
              <a:rPr lang="ru-RU"/>
              <a:pPr>
                <a:defRPr/>
              </a:pPr>
              <a:t>22.11.2022</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F4559DF9-AFB8-4B94-9C63-AD42046B78FB}"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4EE647AF-D85E-4E45-8673-52192BBB13A4}" type="datetimeFigureOut">
              <a:rPr lang="ru-RU"/>
              <a:pPr>
                <a:defRPr/>
              </a:pPr>
              <a:t>22.11.2022</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A8DF4041-537A-42B3-B8D3-40D665D9368E}"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34AEAFB1-7233-4FD3-B527-470FA199AF92}" type="datetimeFigureOut">
              <a:rPr lang="ru-RU"/>
              <a:pPr>
                <a:defRPr/>
              </a:pPr>
              <a:t>22.11.2022</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F3EA66F9-F96C-404B-B5F9-9CED7A762413}"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769E0505-0987-4BF3-A3EB-1DDD0D7D2E77}" type="datetimeFigureOut">
              <a:rPr lang="ru-RU"/>
              <a:pPr>
                <a:defRPr/>
              </a:pPr>
              <a:t>22.11.2022</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41708D7C-4BB1-478F-B241-7B4932644FD4}"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solidFill>
          <a:schemeClr val="bg2"/>
        </a:solidFill>
        <a:effectLst/>
      </p:bgPr>
    </p:bg>
    <p:spTree>
      <p:nvGrpSpPr>
        <p:cNvPr id="1" name=""/>
        <p:cNvGrpSpPr/>
        <p:nvPr/>
      </p:nvGrpSpPr>
      <p:grpSpPr>
        <a:xfrm>
          <a:off x="0" y="0"/>
          <a:ext cx="0" cy="0"/>
          <a:chOff x="0" y="0"/>
          <a:chExt cx="0" cy="0"/>
        </a:xfrm>
      </p:grpSpPr>
      <p:cxnSp>
        <p:nvCxnSpPr>
          <p:cNvPr id="4" name="Straight Connector 6"/>
          <p:cNvCxnSpPr/>
          <p:nvPr/>
        </p:nvCxnSpPr>
        <p:spPr>
          <a:xfrm>
            <a:off x="731838" y="459898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3F2A6137-E005-45C8-8A45-4C2623B292B9}" type="datetimeFigureOut">
              <a:rPr lang="ru-RU"/>
              <a:pPr>
                <a:defRPr/>
              </a:pPr>
              <a:t>22.11.2022</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85B0C727-0C77-43DB-BA57-E8FD13A6330D}"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7244CA05-A9C3-4C38-A22B-EED7A5C39BE2}" type="datetimeFigureOut">
              <a:rPr lang="ru-RU"/>
              <a:pPr>
                <a:defRPr/>
              </a:pPr>
              <a:t>22.11.2022</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6AA1DF27-EC46-41EA-B708-72FE42B3110F}"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cxnSp>
        <p:nvCxnSpPr>
          <p:cNvPr id="7" name="Straight Connector 10"/>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8" name="Date Placeholder 6"/>
          <p:cNvSpPr>
            <a:spLocks noGrp="1"/>
          </p:cNvSpPr>
          <p:nvPr>
            <p:ph type="dt" sz="half" idx="10"/>
          </p:nvPr>
        </p:nvSpPr>
        <p:spPr/>
        <p:txBody>
          <a:bodyPr/>
          <a:lstStyle>
            <a:lvl1pPr>
              <a:defRPr/>
            </a:lvl1pPr>
          </a:lstStyle>
          <a:p>
            <a:pPr>
              <a:defRPr/>
            </a:pPr>
            <a:fld id="{8FD4EB49-7B26-4621-AD71-200ED32A06F4}" type="datetimeFigureOut">
              <a:rPr lang="ru-RU"/>
              <a:pPr>
                <a:defRPr/>
              </a:pPr>
              <a:t>22.11.2022</a:t>
            </a:fld>
            <a:endParaRPr lang="ru-RU"/>
          </a:p>
        </p:txBody>
      </p:sp>
      <p:sp>
        <p:nvSpPr>
          <p:cNvPr id="9" name="Footer Placeholder 7"/>
          <p:cNvSpPr>
            <a:spLocks noGrp="1"/>
          </p:cNvSpPr>
          <p:nvPr>
            <p:ph type="ftr" sz="quarter" idx="11"/>
          </p:nvPr>
        </p:nvSpPr>
        <p:spPr/>
        <p:txBody>
          <a:bodyPr/>
          <a:lstStyle>
            <a:lvl1pPr>
              <a:defRPr/>
            </a:lvl1pPr>
          </a:lstStyle>
          <a:p>
            <a:pPr>
              <a:defRPr/>
            </a:pPr>
            <a:endParaRPr lang="ru-RU"/>
          </a:p>
        </p:txBody>
      </p:sp>
      <p:sp>
        <p:nvSpPr>
          <p:cNvPr id="10" name="Slide Number Placeholder 8"/>
          <p:cNvSpPr>
            <a:spLocks noGrp="1"/>
          </p:cNvSpPr>
          <p:nvPr>
            <p:ph type="sldNum" sz="quarter" idx="12"/>
          </p:nvPr>
        </p:nvSpPr>
        <p:spPr/>
        <p:txBody>
          <a:bodyPr/>
          <a:lstStyle>
            <a:lvl1pPr>
              <a:defRPr/>
            </a:lvl1pPr>
          </a:lstStyle>
          <a:p>
            <a:pPr>
              <a:defRPr/>
            </a:pPr>
            <a:fld id="{AB9F7BA2-EA48-4954-883E-F5FD58DF9B72}"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3"/>
          <p:cNvSpPr>
            <a:spLocks noGrp="1"/>
          </p:cNvSpPr>
          <p:nvPr>
            <p:ph type="dt" sz="half" idx="10"/>
          </p:nvPr>
        </p:nvSpPr>
        <p:spPr/>
        <p:txBody>
          <a:bodyPr/>
          <a:lstStyle>
            <a:lvl1pPr>
              <a:defRPr/>
            </a:lvl1pPr>
          </a:lstStyle>
          <a:p>
            <a:pPr>
              <a:defRPr/>
            </a:pPr>
            <a:fld id="{22B54A20-9C6F-4961-AA8F-419CE10E353B}" type="datetimeFigureOut">
              <a:rPr lang="ru-RU"/>
              <a:pPr>
                <a:defRPr/>
              </a:pPr>
              <a:t>22.11.2022</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92F9D812-BF28-4632-80F2-735B253D1B30}"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61D7EC4-A760-4884-84F0-699D43BAD78B}" type="datetimeFigureOut">
              <a:rPr lang="ru-RU"/>
              <a:pPr>
                <a:defRPr/>
              </a:pPr>
              <a:t>22.11.2022</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FF053F12-ED7E-4E01-BCC4-D6A2124B27C1}"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cxnSp>
        <p:nvCxnSpPr>
          <p:cNvPr id="5" name="Straight Connector 8"/>
          <p:cNvCxnSpPr/>
          <p:nvPr/>
        </p:nvCxnSpPr>
        <p:spPr>
          <a:xfrm rot="5400000">
            <a:off x="-13494" y="3580607"/>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Date Placeholder 4"/>
          <p:cNvSpPr>
            <a:spLocks noGrp="1"/>
          </p:cNvSpPr>
          <p:nvPr>
            <p:ph type="dt" sz="half" idx="10"/>
          </p:nvPr>
        </p:nvSpPr>
        <p:spPr/>
        <p:txBody>
          <a:bodyPr/>
          <a:lstStyle>
            <a:lvl1pPr>
              <a:defRPr/>
            </a:lvl1pPr>
          </a:lstStyle>
          <a:p>
            <a:pPr>
              <a:defRPr/>
            </a:pPr>
            <a:fld id="{3C1CD1E9-7415-46E5-B925-411B3E8BF62D}" type="datetimeFigureOut">
              <a:rPr lang="ru-RU"/>
              <a:pPr>
                <a:defRPr/>
              </a:pPr>
              <a:t>22.11.2022</a:t>
            </a:fld>
            <a:endParaRPr lang="ru-RU"/>
          </a:p>
        </p:txBody>
      </p:sp>
      <p:sp>
        <p:nvSpPr>
          <p:cNvPr id="7" name="Footer Placeholder 5"/>
          <p:cNvSpPr>
            <a:spLocks noGrp="1"/>
          </p:cNvSpPr>
          <p:nvPr>
            <p:ph type="ftr" sz="quarter" idx="11"/>
          </p:nvPr>
        </p:nvSpPr>
        <p:spPr/>
        <p:txBody>
          <a:bodyPr/>
          <a:lstStyle>
            <a:lvl1pPr>
              <a:defRPr/>
            </a:lvl1pPr>
          </a:lstStyle>
          <a:p>
            <a:pPr>
              <a:defRPr/>
            </a:pPr>
            <a:endParaRPr lang="ru-RU"/>
          </a:p>
        </p:txBody>
      </p:sp>
      <p:sp>
        <p:nvSpPr>
          <p:cNvPr id="8" name="Slide Number Placeholder 6"/>
          <p:cNvSpPr>
            <a:spLocks noGrp="1"/>
          </p:cNvSpPr>
          <p:nvPr>
            <p:ph type="sldNum" sz="quarter" idx="12"/>
          </p:nvPr>
        </p:nvSpPr>
        <p:spPr/>
        <p:txBody>
          <a:bodyPr/>
          <a:lstStyle>
            <a:lvl1pPr>
              <a:defRPr/>
            </a:lvl1pPr>
          </a:lstStyle>
          <a:p>
            <a:pPr>
              <a:defRPr/>
            </a:pPr>
            <a:fld id="{C3F44B8D-D657-4BAE-BBB4-D4EAEF5AD02A}"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ru-RU" smtClean="0"/>
              <a:t>Образец заголовка</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1709730F-ED02-42F3-9A19-2F7D5C74C692}" type="datetimeFigureOut">
              <a:rPr lang="ru-RU"/>
              <a:pPr>
                <a:defRPr/>
              </a:pPr>
              <a:t>22.11.2022</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5E3786BE-25E8-4AFE-85AD-1E912FC126F4}"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1028" name="Text Placeholder 2"/>
          <p:cNvSpPr>
            <a:spLocks noGrp="1"/>
          </p:cNvSpPr>
          <p:nvPr>
            <p:ph type="body" idx="1"/>
          </p:nvPr>
        </p:nvSpPr>
        <p:spPr bwMode="auto">
          <a:xfrm>
            <a:off x="457200" y="1600200"/>
            <a:ext cx="82296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7" name="Rectangle 6"/>
          <p:cNvSpPr/>
          <p:nvPr/>
        </p:nvSpPr>
        <p:spPr>
          <a:xfrm>
            <a:off x="0" y="0"/>
            <a:ext cx="9144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Date Placeholder 3"/>
          <p:cNvSpPr>
            <a:spLocks noGrp="1"/>
          </p:cNvSpPr>
          <p:nvPr>
            <p:ph type="dt" sz="half" idx="2"/>
          </p:nvPr>
        </p:nvSpPr>
        <p:spPr>
          <a:xfrm>
            <a:off x="457200" y="19050"/>
            <a:ext cx="2895600" cy="328613"/>
          </a:xfrm>
          <a:prstGeom prst="rect">
            <a:avLst/>
          </a:prstGeom>
        </p:spPr>
        <p:txBody>
          <a:bodyPr vert="horz" lIns="91440" tIns="45720" rIns="91440" bIns="45720" rtlCol="0" anchor="ctr"/>
          <a:lstStyle>
            <a:lvl1pPr algn="l">
              <a:defRPr sz="1200">
                <a:solidFill>
                  <a:srgbClr val="FFFFFF"/>
                </a:solidFill>
              </a:defRPr>
            </a:lvl1pPr>
          </a:lstStyle>
          <a:p>
            <a:pPr>
              <a:defRPr/>
            </a:pPr>
            <a:fld id="{8AA8FC48-3B85-4601-8161-9C5C930564EF}" type="datetimeFigureOut">
              <a:rPr lang="ru-RU"/>
              <a:pPr>
                <a:defRPr/>
              </a:pPr>
              <a:t>22.11.2022</a:t>
            </a:fld>
            <a:endParaRPr lang="ru-RU"/>
          </a:p>
        </p:txBody>
      </p:sp>
      <p:sp>
        <p:nvSpPr>
          <p:cNvPr id="5" name="Footer Placeholder 4"/>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lvl1pPr algn="ctr">
              <a:defRPr sz="1200">
                <a:solidFill>
                  <a:srgbClr val="FFFFFF"/>
                </a:solidFill>
              </a:defRPr>
            </a:lvl1pPr>
          </a:lstStyle>
          <a:p>
            <a:pPr>
              <a:defRPr/>
            </a:pPr>
            <a:endParaRPr lang="ru-RU"/>
          </a:p>
        </p:txBody>
      </p:sp>
      <p:sp>
        <p:nvSpPr>
          <p:cNvPr id="6" name="Slide Number Placeholder 5"/>
          <p:cNvSpPr>
            <a:spLocks noGrp="1"/>
          </p:cNvSpPr>
          <p:nvPr>
            <p:ph type="sldNum" sz="quarter" idx="4"/>
          </p:nvPr>
        </p:nvSpPr>
        <p:spPr>
          <a:xfrm>
            <a:off x="7620000" y="19050"/>
            <a:ext cx="1066800" cy="328613"/>
          </a:xfrm>
          <a:prstGeom prst="rect">
            <a:avLst/>
          </a:prstGeom>
        </p:spPr>
        <p:txBody>
          <a:bodyPr vert="horz" lIns="91440" tIns="45720" rIns="91440" bIns="45720" rtlCol="0" anchor="ctr"/>
          <a:lstStyle>
            <a:lvl1pPr algn="l">
              <a:defRPr sz="1400" b="1">
                <a:solidFill>
                  <a:srgbClr val="FFFFFF"/>
                </a:solidFill>
              </a:defRPr>
            </a:lvl1pPr>
          </a:lstStyle>
          <a:p>
            <a:pPr>
              <a:defRPr/>
            </a:pPr>
            <a:fld id="{658EBBF0-6314-4D20-9766-CF158711E803}"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977" r:id="rId1"/>
    <p:sldLayoutId id="2147483970" r:id="rId2"/>
    <p:sldLayoutId id="2147483978" r:id="rId3"/>
    <p:sldLayoutId id="2147483971" r:id="rId4"/>
    <p:sldLayoutId id="2147483979" r:id="rId5"/>
    <p:sldLayoutId id="2147483972" r:id="rId6"/>
    <p:sldLayoutId id="2147483973" r:id="rId7"/>
    <p:sldLayoutId id="2147483980" r:id="rId8"/>
    <p:sldLayoutId id="2147483974" r:id="rId9"/>
    <p:sldLayoutId id="2147483975" r:id="rId10"/>
    <p:sldLayoutId id="2147483976" r:id="rId11"/>
  </p:sldLayoutIdLst>
  <p:txStyles>
    <p:title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182563" indent="-182563" algn="l" rtl="0" eaLnBrk="0" fontAlgn="base" hangingPunct="0">
        <a:spcBef>
          <a:spcPct val="20000"/>
        </a:spcBef>
        <a:spcAft>
          <a:spcPct val="0"/>
        </a:spcAft>
        <a:buClr>
          <a:schemeClr val="accent1"/>
        </a:buClr>
        <a:buSzPct val="85000"/>
        <a:buFont typeface="Arial" charset="0"/>
        <a:buChar char="•"/>
        <a:defRPr sz="2400" kern="1200">
          <a:solidFill>
            <a:schemeClr val="tx1"/>
          </a:solidFill>
          <a:latin typeface="+mn-lt"/>
          <a:ea typeface="+mn-ea"/>
          <a:cs typeface="+mn-cs"/>
        </a:defRPr>
      </a:lvl1pPr>
      <a:lvl2pPr marL="457200" indent="-182563" algn="l" rtl="0" eaLnBrk="0" fontAlgn="base" hangingPunct="0">
        <a:spcBef>
          <a:spcPct val="20000"/>
        </a:spcBef>
        <a:spcAft>
          <a:spcPct val="0"/>
        </a:spcAft>
        <a:buClr>
          <a:schemeClr val="accent1"/>
        </a:buClr>
        <a:buSzPct val="85000"/>
        <a:buFont typeface="Arial" charset="0"/>
        <a:buChar char="•"/>
        <a:defRPr sz="2000" kern="1200">
          <a:solidFill>
            <a:schemeClr val="tx1"/>
          </a:solidFill>
          <a:latin typeface="+mn-lt"/>
          <a:ea typeface="+mn-ea"/>
          <a:cs typeface="+mn-cs"/>
        </a:defRPr>
      </a:lvl2pPr>
      <a:lvl3pPr marL="730250" indent="-182563" algn="l" rtl="0" eaLnBrk="0" fontAlgn="base" hangingPunct="0">
        <a:spcBef>
          <a:spcPct val="20000"/>
        </a:spcBef>
        <a:spcAft>
          <a:spcPct val="0"/>
        </a:spcAft>
        <a:buClr>
          <a:schemeClr val="accent1"/>
        </a:buClr>
        <a:buSzPct val="90000"/>
        <a:buFont typeface="Arial" charset="0"/>
        <a:buChar char="•"/>
        <a:defRPr kern="1200">
          <a:solidFill>
            <a:schemeClr val="tx1"/>
          </a:solidFill>
          <a:latin typeface="+mn-lt"/>
          <a:ea typeface="+mn-ea"/>
          <a:cs typeface="+mn-cs"/>
        </a:defRPr>
      </a:lvl3pPr>
      <a:lvl4pPr marL="1004888" indent="-182563" algn="l" rtl="0" eaLnBrk="0" fontAlgn="base" hangingPunct="0">
        <a:spcBef>
          <a:spcPct val="20000"/>
        </a:spcBef>
        <a:spcAft>
          <a:spcPct val="0"/>
        </a:spcAft>
        <a:buClr>
          <a:schemeClr val="accent1"/>
        </a:buClr>
        <a:buFont typeface="Arial" charset="0"/>
        <a:buChar char="•"/>
        <a:defRPr sz="1600" kern="1200">
          <a:solidFill>
            <a:schemeClr val="tx1"/>
          </a:solidFill>
          <a:latin typeface="+mn-lt"/>
          <a:ea typeface="+mn-ea"/>
          <a:cs typeface="+mn-cs"/>
        </a:defRPr>
      </a:lvl4pPr>
      <a:lvl5pPr marL="1187450" indent="-136525" algn="l" rtl="0" eaLnBrk="0" fontAlgn="base" hangingPunct="0">
        <a:spcBef>
          <a:spcPct val="20000"/>
        </a:spcBef>
        <a:spcAft>
          <a:spcPct val="0"/>
        </a:spcAft>
        <a:buClr>
          <a:schemeClr val="accent1"/>
        </a:buClr>
        <a:buSzPct val="100000"/>
        <a:buFont typeface="Arial"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7"/>
          <p:cNvPicPr>
            <a:picLocks noChangeAspect="1" noChangeArrowheads="1"/>
          </p:cNvPicPr>
          <p:nvPr/>
        </p:nvPicPr>
        <p:blipFill>
          <a:blip r:embed="rId2"/>
          <a:srcRect/>
          <a:stretch>
            <a:fillRect/>
          </a:stretch>
        </p:blipFill>
        <p:spPr bwMode="auto">
          <a:xfrm>
            <a:off x="7308850" y="366713"/>
            <a:ext cx="1603375" cy="1317625"/>
          </a:xfrm>
          <a:prstGeom prst="rect">
            <a:avLst/>
          </a:prstGeom>
          <a:noFill/>
          <a:ln w="9525">
            <a:noFill/>
            <a:miter lim="800000"/>
            <a:headEnd/>
            <a:tailEnd/>
          </a:ln>
        </p:spPr>
      </p:pic>
      <p:sp>
        <p:nvSpPr>
          <p:cNvPr id="4" name="Заголовок 3"/>
          <p:cNvSpPr>
            <a:spLocks noGrp="1"/>
          </p:cNvSpPr>
          <p:nvPr>
            <p:ph type="title"/>
          </p:nvPr>
        </p:nvSpPr>
        <p:spPr/>
        <p:txBody>
          <a:bodyPr wrap="square" numCol="1" anchorCtr="0" compatLnSpc="1">
            <a:prstTxWarp prst="textNoShape">
              <a:avLst/>
            </a:prstTxWarp>
            <a:normAutofit fontScale="90000"/>
          </a:bodyPr>
          <a:lstStyle/>
          <a:p>
            <a:pPr eaLnBrk="1" hangingPunct="1">
              <a:defRPr/>
            </a:pPr>
            <a:r>
              <a:rPr lang="ru-RU" altLang="ru-RU" sz="3200" b="1" dirty="0" smtClean="0"/>
              <a:t>            </a:t>
            </a:r>
            <a:br>
              <a:rPr lang="ru-RU" altLang="ru-RU" sz="3200" b="1" dirty="0" smtClean="0"/>
            </a:br>
            <a:r>
              <a:rPr lang="ru-RU" altLang="ru-RU" sz="2400" b="1" dirty="0" smtClean="0">
                <a:solidFill>
                  <a:srgbClr val="292934"/>
                </a:solidFill>
              </a:rPr>
              <a:t>ОРЕНБУРГСКАЯ ТРАНСПОРТНАЯ ПРОКУРАТУРА  </a:t>
            </a:r>
            <a:br>
              <a:rPr lang="ru-RU" altLang="ru-RU" sz="2400" b="1" dirty="0" smtClean="0">
                <a:solidFill>
                  <a:srgbClr val="292934"/>
                </a:solidFill>
              </a:rPr>
            </a:br>
            <a:r>
              <a:rPr lang="ru-RU" altLang="ru-RU" sz="1800" dirty="0">
                <a:solidFill>
                  <a:schemeClr val="tx1"/>
                </a:solidFill>
              </a:rPr>
              <a:t>г. Оренбург, Проспект Парковый, д. </a:t>
            </a:r>
            <a:r>
              <a:rPr lang="ru-RU" altLang="ru-RU" sz="1800" dirty="0" smtClean="0">
                <a:solidFill>
                  <a:schemeClr val="tx1"/>
                </a:solidFill>
              </a:rPr>
              <a:t>6, тел</a:t>
            </a:r>
            <a:r>
              <a:rPr lang="ru-RU" altLang="ru-RU" sz="1800" dirty="0">
                <a:solidFill>
                  <a:schemeClr val="tx1"/>
                </a:solidFill>
              </a:rPr>
              <a:t>. 301-320</a:t>
            </a:r>
            <a:r>
              <a:rPr lang="ru-RU" altLang="ru-RU" sz="1700" dirty="0"/>
              <a:t/>
            </a:r>
            <a:br>
              <a:rPr lang="ru-RU" altLang="ru-RU" sz="1700" dirty="0"/>
            </a:br>
            <a:r>
              <a:rPr lang="ru-RU" altLang="ru-RU" sz="3200" b="1" dirty="0" smtClean="0"/>
              <a:t>                                     </a:t>
            </a:r>
            <a:r>
              <a:rPr lang="ru-RU" altLang="ru-RU" sz="2900" b="1" dirty="0" smtClean="0">
                <a:solidFill>
                  <a:srgbClr val="FF0000"/>
                </a:solidFill>
              </a:rPr>
              <a:t>ПАМЯТКА</a:t>
            </a:r>
            <a:r>
              <a:rPr lang="ru-RU" altLang="ru-RU" sz="2200" b="1" dirty="0" smtClean="0">
                <a:solidFill>
                  <a:srgbClr val="FF0000"/>
                </a:solidFill>
              </a:rPr>
              <a:t/>
            </a:r>
            <a:br>
              <a:rPr lang="ru-RU" altLang="ru-RU" sz="2200" b="1" dirty="0" smtClean="0">
                <a:solidFill>
                  <a:srgbClr val="FF0000"/>
                </a:solidFill>
              </a:rPr>
            </a:br>
            <a:r>
              <a:rPr lang="ru-RU" altLang="ru-RU" sz="3200" b="1" dirty="0" smtClean="0">
                <a:solidFill>
                  <a:srgbClr val="FF0000"/>
                </a:solidFill>
              </a:rPr>
              <a:t>           </a:t>
            </a:r>
            <a:endParaRPr lang="ru-RU" altLang="ru-RU" sz="1200" b="1" dirty="0" smtClean="0">
              <a:solidFill>
                <a:schemeClr val="tx1"/>
              </a:solidFill>
            </a:endParaRPr>
          </a:p>
        </p:txBody>
      </p:sp>
      <p:sp>
        <p:nvSpPr>
          <p:cNvPr id="6148" name="Объект 1"/>
          <p:cNvSpPr>
            <a:spLocks noGrp="1"/>
          </p:cNvSpPr>
          <p:nvPr>
            <p:ph sz="half" idx="2"/>
          </p:nvPr>
        </p:nvSpPr>
        <p:spPr>
          <a:xfrm>
            <a:off x="4572000" y="2060575"/>
            <a:ext cx="4465638" cy="4464050"/>
          </a:xfrm>
        </p:spPr>
        <p:txBody>
          <a:bodyPr/>
          <a:lstStyle/>
          <a:p>
            <a:pPr marL="0" indent="0">
              <a:buFont typeface="Arial" charset="0"/>
              <a:buNone/>
              <a:defRPr/>
            </a:pPr>
            <a:r>
              <a:rPr lang="ru-RU" sz="1050" b="1" dirty="0"/>
              <a:t>Наказание за нарушение требований охраны труда, повлекшее по неосторожности причинение тяжкого вреда здоровью человека</a:t>
            </a:r>
            <a:r>
              <a:rPr lang="ru-RU" sz="1050" dirty="0"/>
              <a:t> предусмотрено в виде штрафам в размере до четырехсот тысяч рублей или в размере заработной платы или иного дохода осужденного за период до восемнадцати месяцев, либо обязательных работ на срок от ста восьмидесяти до двухсот сорока часов, либо исправительных работ на срок до двух лет, либо принудительных работ на срок до одного года, либо лишения свободы на тот же срок с лишением права занимать определенные должности или заниматься определенной деятельностью на срок до одного года или без такового (ч.1 ст. 143 УК РФ).</a:t>
            </a:r>
          </a:p>
          <a:p>
            <a:pPr marL="0" indent="0">
              <a:buFont typeface="Arial" charset="0"/>
              <a:buNone/>
              <a:defRPr/>
            </a:pPr>
            <a:endParaRPr lang="ru-RU" sz="1050" b="1" dirty="0" smtClean="0"/>
          </a:p>
          <a:p>
            <a:pPr marL="0" indent="0">
              <a:buFont typeface="Arial" charset="0"/>
              <a:buNone/>
              <a:defRPr/>
            </a:pPr>
            <a:r>
              <a:rPr lang="ru-RU" sz="1050" b="1" dirty="0" smtClean="0"/>
              <a:t>В </a:t>
            </a:r>
            <a:r>
              <a:rPr lang="ru-RU" sz="1050" b="1" dirty="0"/>
              <a:t>случае если те же деяния, повлекли по неосторожности смерть </a:t>
            </a:r>
            <a:r>
              <a:rPr lang="ru-RU" sz="1050" b="1" dirty="0" err="1"/>
              <a:t>человека,</a:t>
            </a:r>
            <a:r>
              <a:rPr lang="ru-RU" sz="1050" dirty="0" err="1"/>
              <a:t>законодатель</a:t>
            </a:r>
            <a:r>
              <a:rPr lang="ru-RU" sz="1050" dirty="0"/>
              <a:t> предусмотрел наказание в виде принудительных работ на срок до четырех лет либо лишение свободы на тот же срок с лишением права занимать определенные должности или заниматься определенной деятельностью на срок до трех лет или без такового (ч.2 ст.143 УК РФ).</a:t>
            </a:r>
          </a:p>
          <a:p>
            <a:pPr marL="0" indent="0">
              <a:buFont typeface="Arial" charset="0"/>
              <a:buNone/>
              <a:defRPr/>
            </a:pPr>
            <a:endParaRPr lang="ru-RU" sz="1050" b="1" dirty="0" smtClean="0"/>
          </a:p>
          <a:p>
            <a:pPr marL="0" indent="0">
              <a:buFont typeface="Arial" charset="0"/>
              <a:buNone/>
              <a:defRPr/>
            </a:pPr>
            <a:r>
              <a:rPr lang="ru-RU" sz="1050" b="1" dirty="0" smtClean="0"/>
              <a:t>При </a:t>
            </a:r>
            <a:r>
              <a:rPr lang="ru-RU" sz="1050" b="1" dirty="0"/>
              <a:t>наступлении по неосторожности смерти двух и более лиц</a:t>
            </a:r>
            <a:r>
              <a:rPr lang="ru-RU" sz="1050" dirty="0"/>
              <a:t> предусмотрено более строгое наказание в виде принудительных работ на срок до пяти лет либо лишение свободы на тот же срок с лишением права занимать определенные должности или заниматься определенной деятельностью на срок до трех лет или без такового (ч.3 ст. 143 УК РФ).</a:t>
            </a:r>
          </a:p>
        </p:txBody>
      </p:sp>
      <p:sp>
        <p:nvSpPr>
          <p:cNvPr id="6149" name="Текст 4"/>
          <p:cNvSpPr>
            <a:spLocks noGrp="1"/>
          </p:cNvSpPr>
          <p:nvPr>
            <p:ph type="body" idx="4294967295"/>
          </p:nvPr>
        </p:nvSpPr>
        <p:spPr>
          <a:xfrm>
            <a:off x="250825" y="1431925"/>
            <a:ext cx="7669213" cy="504825"/>
          </a:xfrm>
          <a:extLst>
            <a:ext uri="{91240B29-F687-4F45-9708-019B960494DF}">
              <a14:hiddenLine xmlns:a14="http://schemas.microsoft.com/office/drawing/2010/main" xmlns="" w="44450" cap="flat" algn="ctr">
                <a:solidFill>
                  <a:srgbClr val="000000"/>
                </a:solidFill>
                <a:miter lim="800000"/>
                <a:headEnd/>
                <a:tailEnd/>
              </a14:hiddenLine>
            </a:ext>
          </a:extLst>
        </p:spPr>
        <p:txBody>
          <a:bodyPr/>
          <a:lstStyle/>
          <a:p>
            <a:pPr marL="0" indent="0" eaLnBrk="1" hangingPunct="1">
              <a:buFont typeface="Arial" charset="0"/>
              <a:buNone/>
              <a:defRPr/>
            </a:pPr>
            <a:r>
              <a:rPr lang="ru-RU" altLang="ru-RU" sz="2000" b="1" dirty="0" smtClean="0">
                <a:effectLst>
                  <a:outerShdw blurRad="38100" dist="38100" dir="2700000" algn="tl">
                    <a:srgbClr val="000000">
                      <a:alpha val="43137"/>
                    </a:srgbClr>
                  </a:outerShdw>
                </a:effectLst>
              </a:rPr>
              <a:t>Статья 143 УК РФ. Нарушение требований охраны труда</a:t>
            </a:r>
          </a:p>
        </p:txBody>
      </p:sp>
      <p:sp>
        <p:nvSpPr>
          <p:cNvPr id="21" name="Объект 1"/>
          <p:cNvSpPr>
            <a:spLocks noGrp="1"/>
          </p:cNvSpPr>
          <p:nvPr>
            <p:ph sz="half" idx="2"/>
          </p:nvPr>
        </p:nvSpPr>
        <p:spPr>
          <a:xfrm>
            <a:off x="179388" y="1844675"/>
            <a:ext cx="4284662" cy="4752975"/>
          </a:xfrm>
        </p:spPr>
        <p:txBody>
          <a:bodyPr/>
          <a:lstStyle/>
          <a:p>
            <a:pPr marL="0" indent="0">
              <a:buFont typeface="Arial" charset="0"/>
              <a:buNone/>
              <a:defRPr/>
            </a:pPr>
            <a:r>
              <a:rPr lang="ru-RU" sz="1050" dirty="0" smtClean="0"/>
              <a:t>Статьей </a:t>
            </a:r>
            <a:r>
              <a:rPr lang="ru-RU" sz="1050" dirty="0"/>
              <a:t>143 УК РФ предусмотрена уголовная ответственность за нарушения требований охраны труда, лицом, на которое возложены обязанности по их соблюдению, если это повлекло по неосторожности причинение тяжкого вреда человека либо, смерть человека, смерть двух и более лиц.</a:t>
            </a:r>
          </a:p>
          <a:p>
            <a:pPr marL="0" indent="0">
              <a:buFont typeface="Arial" charset="0"/>
              <a:buNone/>
              <a:defRPr/>
            </a:pPr>
            <a:r>
              <a:rPr lang="ru-RU" sz="1050" dirty="0"/>
              <a:t>Исходя из примечания к данной статье, под требованиями охраны труда понимаются государственные нормативные требования охраны труда, содержащиеся в федеральных законах и иных нормативных правовых актах Российской Федерации, законах и иных нормативных правовых актах субъектов Российской Федерации.</a:t>
            </a:r>
          </a:p>
          <a:p>
            <a:pPr marL="0" indent="0">
              <a:buFont typeface="Arial" charset="0"/>
              <a:buNone/>
              <a:defRPr/>
            </a:pPr>
            <a:r>
              <a:rPr lang="ru-RU" sz="1050" dirty="0"/>
              <a:t>С учетом того, что преступление, предусмотренное данной статьей, посягает на общественные отношения, связанные с обеспечением сохранения жизни и здоровья работников в процессе трудовой деятельности, а также иных лиц, участвующих в производственной деятельности работодателя, потерпевшими по уголовным делам об этом преступлении могут быть не только работники, с которыми в установленном порядке заключены трудовые договоры, но и те лица, с которыми такой договор не заключался либо не был оформлен надлежащим образом, но они приступили к работе с ведома или по поручению работодателя либо его уполномоченного представителя.</a:t>
            </a:r>
          </a:p>
          <a:p>
            <a:pPr marL="0" indent="0">
              <a:buFont typeface="Arial" charset="0"/>
              <a:buNone/>
              <a:defRPr/>
            </a:pPr>
            <a:r>
              <a:rPr lang="ru-RU" sz="1050" dirty="0"/>
              <a:t>Субъектами данного преступления могут быть руководители организаций, их заместители, главные специалисты, руководители структурных подразделений организаций, специалисты службы охраны труда и иные лица, на которых в установленном законом порядке (в том числе в силу их служебного положения или по специальному распоряжению) возложены обязанности по обеспечению соблюдения требований охраны труда.</a:t>
            </a:r>
          </a:p>
          <a:p>
            <a:pPr>
              <a:defRPr/>
            </a:pPr>
            <a:endParaRPr lang="ru-RU" sz="1000" b="1" dirty="0"/>
          </a:p>
          <a:p>
            <a:pPr marL="0" indent="0" eaLnBrk="1" hangingPunct="1">
              <a:buFont typeface="Arial" charset="0"/>
              <a:buNone/>
              <a:defRPr/>
            </a:pPr>
            <a:endParaRPr lang="ru-RU" altLang="ru-RU" sz="1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сность">
  <a:themeElements>
    <a:clrScheme name="Ясность">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Классическая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Ясность">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Ясность">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Clarity</Template>
  <TotalTime>323</TotalTime>
  <Words>59</Words>
  <Application>Microsoft Office PowerPoint</Application>
  <PresentationFormat>Экран (4:3)</PresentationFormat>
  <Paragraphs>11</Paragraphs>
  <Slides>1</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vt:i4>
      </vt:variant>
    </vt:vector>
  </HeadingPairs>
  <TitlesOfParts>
    <vt:vector size="4" baseType="lpstr">
      <vt:lpstr>Arial</vt:lpstr>
      <vt:lpstr>Calibri</vt:lpstr>
      <vt:lpstr>Ясность</vt:lpstr>
      <vt:lpstr>             ОРЕНБУРГСКАЯ ТРАНСПОРТНАЯ ПРОКУРАТУРА   г. Оренбург, Проспект Парковый, д. 6, тел. 301-320                                      ПАМЯТКА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ПАМЯТКА: ЧТО НУЖНО ЗНАТЬ О КОРРУПЦИИ?</dc:title>
  <dc:creator>Валерия Бессонова</dc:creator>
  <cp:lastModifiedBy>Samsung</cp:lastModifiedBy>
  <cp:revision>38</cp:revision>
  <cp:lastPrinted>2022-03-02T05:43:11Z</cp:lastPrinted>
  <dcterms:created xsi:type="dcterms:W3CDTF">2020-12-16T13:25:00Z</dcterms:created>
  <dcterms:modified xsi:type="dcterms:W3CDTF">2022-11-22T04:56:33Z</dcterms:modified>
</cp:coreProperties>
</file>